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2" r:id="rId2"/>
    <p:sldId id="284" r:id="rId3"/>
    <p:sldId id="256" r:id="rId4"/>
    <p:sldId id="257" r:id="rId5"/>
    <p:sldId id="258" r:id="rId6"/>
    <p:sldId id="283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8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7BC16-3996-4829-8414-C0245D0C5C55}" type="datetimeFigureOut">
              <a:rPr lang="en-US" smtClean="0"/>
              <a:t>10/5/2022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40789-B522-4FF9-BBBC-0BA6B6094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29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2AED3-7068-4A7B-9A05-D78985ECC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FF9753-4ECA-4AFA-A626-5E4A586B62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A36E3-8376-4B70-AE28-DF95A7B59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335D-6D30-4AA4-B08D-38869C5DDE75}" type="datetime1">
              <a:rPr lang="en-US" smtClean="0"/>
              <a:t>10/5/2022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42396-7D83-4341-88F7-3B32CAF70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D126D-47A5-4E1E-8A8F-6B71A5A0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2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335D3-D294-4C06-BDDB-BEB1A4F39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0E8BE8-AC11-4508-9D34-73AB93F1F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80F96-6E28-40CA-A905-B5658444C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1586-DCD6-402B-8810-819EC8E363BF}" type="datetime1">
              <a:rPr lang="en-US" smtClean="0"/>
              <a:t>10/5/2022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96D1A-0A16-40AD-88D0-0260A267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2C87E-0EDA-4487-A6B0-1321D3379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7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74A0C5-D108-4DBF-9C44-2DE7D743D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FF50C2-F2A3-46D1-9953-6C83F8CD2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2FC35-4D8B-4828-9C99-B2F0B2FC4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37F9B-17A1-4E44-A48B-75076B74FD59}" type="datetime1">
              <a:rPr lang="en-US" smtClean="0"/>
              <a:t>10/5/2022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930F6-EE0A-465F-A643-1053475FA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5C410-9902-43DC-875F-5482825EB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7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FE116-ED56-4DB4-ABB9-D6E94921B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6DFCE-194B-4980-935A-5AAF7EAEC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4BA88-C123-420B-8E57-788E5B068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49199-2504-4BC0-B429-C9499CE3A2BD}" type="datetime1">
              <a:rPr lang="en-US" smtClean="0"/>
              <a:t>10/5/2022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F0ED2-5544-43E2-A862-639B00980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A3B56-67A0-4800-9731-EC6A9B35A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693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63D98-FB3C-484B-A6B1-72DC5A392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E6A8CE-291E-4AC6-8C06-8FC8B98D3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2A303-DCE6-455E-8C59-A48F5A14C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8DAB-340C-4F9B-8388-CFEADCD37A4B}" type="datetime1">
              <a:rPr lang="en-US" smtClean="0"/>
              <a:t>10/5/2022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69CB0-7E76-4499-B17E-2D27FBAFA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AE968-8E88-42BF-9026-77A8EE6C8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1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EB0D5-0FEC-40FE-8FF2-5A44DE51B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931F4-FF60-4901-AD5C-54E5EFD23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66C6B-511C-4B48-85AF-36D050ED93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020B22-FB63-4121-A916-33A6FEB8B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75DAE-C735-42BD-B072-7D0F9B9FE248}" type="datetime1">
              <a:rPr lang="en-US" smtClean="0"/>
              <a:t>10/5/2022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18331D-55D1-4FF9-8742-5FDA1B80A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D8EAC6-1D3F-424B-B2B2-02A5B9541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53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8C75C-AD7D-4331-93D3-9FC7FA322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1D721-48D6-423B-8468-732F6ABF0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5EC264-B8A3-4471-85EE-74F9BDB115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72A01C-441D-43A0-A805-6F7DD23544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E23B98-23F2-4B30-AC1A-8C8A62832E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0A9E6A-219A-4F2A-9E11-288370CED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43ECE-3709-439B-846C-7BC39EA43B2D}" type="datetime1">
              <a:rPr lang="en-US" smtClean="0"/>
              <a:t>10/5/2022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687C3B-1CE2-4332-96AE-0E20FB361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C68007-DEE7-4F29-8C85-C122501E2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5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18CA7-B512-4746-A982-53603C420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E2785E-5143-40A7-9D86-BF776E3A9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CA81-8B8E-4609-B719-D8CB70B2CB8B}" type="datetime1">
              <a:rPr lang="en-US" smtClean="0"/>
              <a:t>10/5/2022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0EC49-2F64-482B-92AD-9BEAD908B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693E2D-6349-47C9-AF18-6E6FC113A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4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EA28E2-92FD-41E7-B346-531775AFD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3496-E5E3-4FC8-8BB0-B570FA0EFAD2}" type="datetime1">
              <a:rPr lang="en-US" smtClean="0"/>
              <a:t>10/5/2022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D1CBB-D8ED-4D05-A3A7-35FED1CED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524A69-6649-43F8-A858-2CC99ACD8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53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39427-C7B9-41D8-B735-91ED213E9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4BDD4-F24E-4B09-BB2D-F77376DAD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0A0598-4DCB-4ADC-92A5-DD74189F1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FF52FC-818B-49E9-93A3-73D0FC9B5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6790-4FF6-4E53-A9A6-63910D0067A8}" type="datetime1">
              <a:rPr lang="en-US" smtClean="0"/>
              <a:t>10/5/2022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B8F12-2309-4537-8F95-59BA5BEFC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BFB14-7600-4E34-87AE-FA64C2A5F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83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730B1-DC24-41C0-9509-5305FDB1C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714A97-1D67-4DD3-95DC-93CBDAE2FF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67DDB2-1446-487B-ADBD-183C557BA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D48728-6034-4DE3-B83F-8887FB088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A7FC-9BBD-423E-B692-E298232DF147}" type="datetime1">
              <a:rPr lang="en-US" smtClean="0"/>
              <a:t>10/5/2022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7B283-48EE-4A60-857C-9FB8FD935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C1307-8344-435D-955E-0E9DE27D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8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E2271F-D83B-4860-94F4-180EF17C0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65C886-F723-4527-A115-6DE47C74C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75140-EF38-491D-87B0-CB2748D6AC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6D45E-0A0B-4A8A-93BD-AD6C105C5376}" type="datetime1">
              <a:rPr lang="en-US" smtClean="0"/>
              <a:t>10/5/2022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0A98E-C91D-41E5-A96F-22B6127CBB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7620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55D46-ACB4-452F-9233-2017BBCD8F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9C866-C24E-490A-A84E-F7DBE90A8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1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eisimager.com/download/mam_3d.zip" TargetMode="External"/><Relationship Id="rId2" Type="http://schemas.openxmlformats.org/officeDocument/2006/relationships/hyperlink" Target="https://seisimager.com/download/SeisImager.zi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ED726-5E5E-4A81-9449-D03D0D71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36987"/>
            <a:ext cx="12191999" cy="1325563"/>
          </a:xfrm>
        </p:spPr>
        <p:txBody>
          <a:bodyPr/>
          <a:lstStyle/>
          <a:p>
            <a:r>
              <a:rPr lang="en-US" dirty="0"/>
              <a:t>Tutorial for ambient noise tomography processing using </a:t>
            </a:r>
            <a:r>
              <a:rPr lang="en-US" dirty="0" err="1"/>
              <a:t>SeisImager</a:t>
            </a:r>
            <a:r>
              <a:rPr lang="en-US" dirty="0"/>
              <a:t>/SW-3D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AB8E61-2682-4187-B267-6E0785E7F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509" y="2761424"/>
            <a:ext cx="11499273" cy="3389993"/>
          </a:xfrm>
        </p:spPr>
        <p:txBody>
          <a:bodyPr>
            <a:normAutofit fontScale="92500" lnSpcReduction="20000"/>
          </a:bodyPr>
          <a:lstStyle/>
          <a:p>
            <a:r>
              <a:rPr lang="en-US" sz="3300" dirty="0"/>
              <a:t>Processing ambient noise data obtained by Atom.</a:t>
            </a:r>
          </a:p>
          <a:p>
            <a:r>
              <a:rPr lang="en-US" sz="3300" dirty="0" err="1"/>
              <a:t>SeisImager</a:t>
            </a:r>
            <a:r>
              <a:rPr lang="en-US" sz="3300" dirty="0"/>
              <a:t>/SW-3D license is required.</a:t>
            </a:r>
          </a:p>
          <a:p>
            <a:r>
              <a:rPr lang="en-US" sz="3300" dirty="0"/>
              <a:t>Download the latest installer from : </a:t>
            </a:r>
            <a:r>
              <a:rPr lang="en-US" sz="3300" i="1" dirty="0">
                <a:solidFill>
                  <a:srgbClr val="0070C0"/>
                </a:solidFill>
                <a:hlinkClick r:id="rId2"/>
              </a:rPr>
              <a:t>https://seisimager.com/download/SeisImager.zip</a:t>
            </a:r>
            <a:endParaRPr lang="en-US" sz="3300" i="1" dirty="0">
              <a:solidFill>
                <a:srgbClr val="0070C0"/>
              </a:solidFill>
            </a:endParaRPr>
          </a:p>
          <a:p>
            <a:r>
              <a:rPr lang="en-US" sz="3300" dirty="0"/>
              <a:t>Download the example data from : </a:t>
            </a:r>
            <a:br>
              <a:rPr lang="en-US" sz="3300" dirty="0"/>
            </a:br>
            <a:r>
              <a:rPr lang="en-US" sz="3300" i="1" dirty="0">
                <a:solidFill>
                  <a:srgbClr val="0070C0"/>
                </a:solidFill>
                <a:hlinkClick r:id="rId3"/>
              </a:rPr>
              <a:t>http://seisimager.com/download/mam_2d.zip</a:t>
            </a:r>
            <a:endParaRPr lang="en-US" sz="3300" i="1" dirty="0">
              <a:solidFill>
                <a:srgbClr val="0070C0"/>
              </a:solidFill>
            </a:endParaRPr>
          </a:p>
          <a:p>
            <a:r>
              <a:rPr lang="en-US" sz="3300" dirty="0"/>
              <a:t>See </a:t>
            </a:r>
            <a:r>
              <a:rPr lang="en-US" sz="3300" i="1" dirty="0">
                <a:solidFill>
                  <a:srgbClr val="C00000"/>
                </a:solidFill>
              </a:rPr>
              <a:t>“2D/3D ambient noise tomography processing using </a:t>
            </a:r>
            <a:r>
              <a:rPr lang="en-US" sz="3300" i="1" dirty="0" err="1">
                <a:solidFill>
                  <a:srgbClr val="C00000"/>
                </a:solidFill>
              </a:rPr>
              <a:t>SPACPlus</a:t>
            </a:r>
            <a:r>
              <a:rPr lang="en-US" sz="3300" i="1" dirty="0">
                <a:solidFill>
                  <a:srgbClr val="C00000"/>
                </a:solidFill>
              </a:rPr>
              <a:t> and other </a:t>
            </a:r>
            <a:r>
              <a:rPr lang="en-US" sz="3300" i="1" dirty="0" err="1">
                <a:solidFill>
                  <a:srgbClr val="C00000"/>
                </a:solidFill>
              </a:rPr>
              <a:t>SeisImager</a:t>
            </a:r>
            <a:r>
              <a:rPr lang="en-US" sz="3300" i="1" dirty="0">
                <a:solidFill>
                  <a:srgbClr val="C00000"/>
                </a:solidFill>
              </a:rPr>
              <a:t> modules” </a:t>
            </a:r>
            <a:r>
              <a:rPr lang="en-US" sz="3300" dirty="0"/>
              <a:t>for more details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DBBFD8-5C38-42AC-B548-002DA46250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628" y="40764"/>
            <a:ext cx="5226372" cy="79734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C21533-74D2-4021-9C43-607C1A8D2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99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3357C4E-25CB-926C-5D3F-0767066AD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828" y="1447959"/>
            <a:ext cx="5793002" cy="20469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817CB5-A33F-4CEF-BBAB-07E98A540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 CMP-SPACs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5032C1-E1D3-420D-9D3D-4E918334DA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" y="6095528"/>
            <a:ext cx="743294" cy="74329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7231A-C823-4E2E-B98C-356D379FC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EEF5F1-6FD2-4B0A-95B2-FC1997BE00BF}"/>
              </a:ext>
            </a:extLst>
          </p:cNvPr>
          <p:cNvSpPr txBox="1"/>
          <p:nvPr/>
        </p:nvSpPr>
        <p:spPr>
          <a:xfrm>
            <a:off x="340592" y="1447959"/>
            <a:ext cx="306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“2D/3D”, “CMP SPAC”.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655260-23F8-4ACB-95A2-43F6CC3B6D36}"/>
              </a:ext>
            </a:extLst>
          </p:cNvPr>
          <p:cNvSpPr txBox="1"/>
          <p:nvPr/>
        </p:nvSpPr>
        <p:spPr>
          <a:xfrm>
            <a:off x="5942589" y="904624"/>
            <a:ext cx="559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(confirm) Bin size and click “OK” to start calculation.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245057-02AB-4658-9076-8CDFBAD57607}"/>
              </a:ext>
            </a:extLst>
          </p:cNvPr>
          <p:cNvSpPr/>
          <p:nvPr/>
        </p:nvSpPr>
        <p:spPr>
          <a:xfrm>
            <a:off x="7485311" y="2074584"/>
            <a:ext cx="648070" cy="524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029866C0-673D-4B38-99FE-A4D33019AFF9}"/>
              </a:ext>
            </a:extLst>
          </p:cNvPr>
          <p:cNvSpPr/>
          <p:nvPr/>
        </p:nvSpPr>
        <p:spPr>
          <a:xfrm rot="19512213">
            <a:off x="5000369" y="2621500"/>
            <a:ext cx="97155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ECFEF718-705E-4CCB-9815-1DDC1E1875BE}"/>
              </a:ext>
            </a:extLst>
          </p:cNvPr>
          <p:cNvSpPr/>
          <p:nvPr/>
        </p:nvSpPr>
        <p:spPr>
          <a:xfrm rot="5400000">
            <a:off x="8967022" y="3702633"/>
            <a:ext cx="695724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8693EE-B2F5-4AE6-AAE1-EC2B3ED210A7}"/>
              </a:ext>
            </a:extLst>
          </p:cNvPr>
          <p:cNvSpPr txBox="1"/>
          <p:nvPr/>
        </p:nvSpPr>
        <p:spPr>
          <a:xfrm>
            <a:off x="4877692" y="5318780"/>
            <a:ext cx="319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Confirm number of CTBS etc.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DB0E86C-7953-BAB9-5D19-8505FD2355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981" y="2264297"/>
            <a:ext cx="4578711" cy="26470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B337C54-8C43-26D6-AAB6-D99E6BC0A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0282" y="4378216"/>
            <a:ext cx="3393067" cy="211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209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1A322-6DA6-4C19-9E1A-4DB523EB6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 CMP-SPACs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1805E0-0421-4BE4-9B6F-B0E22F1DC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" y="6095528"/>
            <a:ext cx="743294" cy="743294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F3BCC60F-6373-46DF-BE17-F29FD28C3E94}"/>
              </a:ext>
            </a:extLst>
          </p:cNvPr>
          <p:cNvSpPr/>
          <p:nvPr/>
        </p:nvSpPr>
        <p:spPr>
          <a:xfrm>
            <a:off x="958422" y="6187087"/>
            <a:ext cx="97155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CB8A1C-A601-4A98-942A-74A1BDD00A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680" y="6095528"/>
            <a:ext cx="743295" cy="74329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1A516E-2827-45E3-A6B9-FE8B034C7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11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6CA7E8-8251-4AF3-9D39-89757C6124DE}"/>
              </a:ext>
            </a:extLst>
          </p:cNvPr>
          <p:cNvSpPr txBox="1"/>
          <p:nvPr/>
        </p:nvSpPr>
        <p:spPr>
          <a:xfrm>
            <a:off x="958422" y="1609882"/>
            <a:ext cx="4648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Several messages appear and confirm them.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8A8CE6-AEC6-4743-ACF3-48922A778BBA}"/>
              </a:ext>
            </a:extLst>
          </p:cNvPr>
          <p:cNvSpPr txBox="1"/>
          <p:nvPr/>
        </p:nvSpPr>
        <p:spPr>
          <a:xfrm>
            <a:off x="958421" y="3429000"/>
            <a:ext cx="4648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Calculation will take several minutes.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160D72-57C3-46A1-BB53-2ABCBD0BF8CE}"/>
              </a:ext>
            </a:extLst>
          </p:cNvPr>
          <p:cNvSpPr txBox="1"/>
          <p:nvPr/>
        </p:nvSpPr>
        <p:spPr>
          <a:xfrm>
            <a:off x="958421" y="5070196"/>
            <a:ext cx="4648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completing CMP-SPAC calculation, </a:t>
            </a:r>
            <a:r>
              <a:rPr lang="en-US" dirty="0" err="1"/>
              <a:t>Pickwin</a:t>
            </a:r>
            <a:r>
              <a:rPr lang="en-US" dirty="0"/>
              <a:t> shows CMPSPACs. Click “Yes” to continue. 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9AA4945F-628C-4CDC-B23C-6EDCF0E02115}"/>
              </a:ext>
            </a:extLst>
          </p:cNvPr>
          <p:cNvSpPr/>
          <p:nvPr/>
        </p:nvSpPr>
        <p:spPr>
          <a:xfrm rot="5400000">
            <a:off x="2519112" y="2515120"/>
            <a:ext cx="695724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3F041E3F-04C8-454E-851B-3510465F718F}"/>
              </a:ext>
            </a:extLst>
          </p:cNvPr>
          <p:cNvSpPr/>
          <p:nvPr/>
        </p:nvSpPr>
        <p:spPr>
          <a:xfrm rot="5400000">
            <a:off x="2519111" y="4287191"/>
            <a:ext cx="695724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5DDB17-A660-E480-B96C-6379DED1E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9139" y="1024029"/>
            <a:ext cx="4036845" cy="19103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2755A82-7C7C-1392-D8A1-23B6F32A41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4189" y="4477961"/>
            <a:ext cx="3825807" cy="192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872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BBA34-D8B6-4107-BF60-1179FE8C9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 CMP-SPACs by </a:t>
            </a:r>
            <a:r>
              <a:rPr lang="en-US" dirty="0" err="1"/>
              <a:t>Pickwin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19E416-D684-41F0-99D8-466FB48984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" y="6077038"/>
            <a:ext cx="743295" cy="74329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2D17BD-AE50-46C2-A94F-C07EED156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39AD15-EB78-4C7F-A7E7-E00ECBB74F04}"/>
              </a:ext>
            </a:extLst>
          </p:cNvPr>
          <p:cNvSpPr txBox="1"/>
          <p:nvPr/>
        </p:nvSpPr>
        <p:spPr>
          <a:xfrm>
            <a:off x="295563" y="1127088"/>
            <a:ext cx="9060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Pickwin</a:t>
            </a:r>
            <a:r>
              <a:rPr lang="en-US" dirty="0"/>
              <a:t> is automatically launched and a file list of CMP-SPACs appear. </a:t>
            </a:r>
          </a:p>
          <a:p>
            <a:r>
              <a:rPr lang="en-US" dirty="0"/>
              <a:t>Click “OK” to continue.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5B23A4-2E28-0D2A-FEA7-D29B4DB93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3" y="1829133"/>
            <a:ext cx="9386712" cy="45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45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BF09C-0C4F-463A-A208-01C071CBC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 CMP-SPACs by </a:t>
            </a:r>
            <a:r>
              <a:rPr lang="en-US" dirty="0" err="1"/>
              <a:t>Pickwin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563663-CBBB-4709-AA2A-363676E76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" y="6077038"/>
            <a:ext cx="743295" cy="74329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F6817-2EBC-45B3-8098-100E78B85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D6EDD-9B7F-4F59-9390-05539BE6C2E9}"/>
              </a:ext>
            </a:extLst>
          </p:cNvPr>
          <p:cNvSpPr txBox="1"/>
          <p:nvPr/>
        </p:nvSpPr>
        <p:spPr>
          <a:xfrm>
            <a:off x="57961" y="1173490"/>
            <a:ext cx="11782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SPAC (coherence) appears. Use                 buttons to scroll the bins (SPAC files).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0EF916-2988-40F3-A766-F51E96BEF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128" y="1114732"/>
            <a:ext cx="811412" cy="4868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A5301A-75E4-0D9B-79D6-1CB46F982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106" y="1727024"/>
            <a:ext cx="10605155" cy="482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66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942D9B1-DFF9-16A1-723D-02CDB5B93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2644" y="1962167"/>
            <a:ext cx="4379748" cy="3568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371EFD-85C4-4CA7-926B-B7636FC85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 dispersion curves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A250F4-67C2-4CC6-B148-C06ADAFB3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" y="6077038"/>
            <a:ext cx="743295" cy="74329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4D151-D4B2-4AFE-9E87-465CE377D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14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D9DFE15-00B2-4BB2-A51F-AAEEAFC1C76F}"/>
              </a:ext>
            </a:extLst>
          </p:cNvPr>
          <p:cNvSpPr/>
          <p:nvPr/>
        </p:nvSpPr>
        <p:spPr>
          <a:xfrm>
            <a:off x="8644950" y="3032382"/>
            <a:ext cx="648070" cy="524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B29EE9-771A-42EC-9EC7-18FFC5CF9426}"/>
              </a:ext>
            </a:extLst>
          </p:cNvPr>
          <p:cNvSpPr/>
          <p:nvPr/>
        </p:nvSpPr>
        <p:spPr>
          <a:xfrm>
            <a:off x="8644950" y="4681808"/>
            <a:ext cx="648070" cy="524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68877E-0086-437D-AE7C-E789EC11359C}"/>
              </a:ext>
            </a:extLst>
          </p:cNvPr>
          <p:cNvSpPr txBox="1"/>
          <p:nvPr/>
        </p:nvSpPr>
        <p:spPr>
          <a:xfrm>
            <a:off x="228599" y="1343818"/>
            <a:ext cx="5076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“Surface wave analysis”, “Phase velocity-frequency transformation and picking (2D/3D)”.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DDDD7A-C5FB-448D-AE52-151F8B4924AA}"/>
              </a:ext>
            </a:extLst>
          </p:cNvPr>
          <p:cNvSpPr txBox="1"/>
          <p:nvPr/>
        </p:nvSpPr>
        <p:spPr>
          <a:xfrm>
            <a:off x="7056582" y="1389984"/>
            <a:ext cx="4378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phase velocity and frequency ranges.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30368226-D36D-4256-A676-4AEC7C2BB0C3}"/>
              </a:ext>
            </a:extLst>
          </p:cNvPr>
          <p:cNvSpPr/>
          <p:nvPr/>
        </p:nvSpPr>
        <p:spPr>
          <a:xfrm>
            <a:off x="6710769" y="3429000"/>
            <a:ext cx="691625" cy="519111"/>
          </a:xfrm>
          <a:prstGeom prst="rightArrow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4D4E2D8-28CB-2DA4-87E2-4081E07CB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30" y="2563389"/>
            <a:ext cx="6337894" cy="245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85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02D12B0-E7C0-4263-7B8C-A5DB887FE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907" y="1609920"/>
            <a:ext cx="3948506" cy="50655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1E8F4-3F35-405E-BFB2-349E06B10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1118640"/>
          </a:xfrm>
        </p:spPr>
        <p:txBody>
          <a:bodyPr/>
          <a:lstStyle/>
          <a:p>
            <a:r>
              <a:rPr lang="en-US" dirty="0"/>
              <a:t>Calculate dispersion curves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FF5422-57C0-415C-9093-8CC8C56B0C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" y="6077038"/>
            <a:ext cx="743295" cy="74329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32340-FA18-451D-BE06-426E7AC8A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BAD7B3-DAC0-460A-AD26-0BC2507EB16F}"/>
              </a:ext>
            </a:extLst>
          </p:cNvPr>
          <p:cNvSpPr txBox="1"/>
          <p:nvPr/>
        </p:nvSpPr>
        <p:spPr>
          <a:xfrm>
            <a:off x="190795" y="869250"/>
            <a:ext cx="5905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minimum frequency and necessary parameters.</a:t>
            </a:r>
          </a:p>
          <a:p>
            <a:r>
              <a:rPr lang="en-US" dirty="0"/>
              <a:t>Click “Advanced menu” to set up detailed parameters.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409B732-D2FB-4315-B66A-EB752510A63D}"/>
              </a:ext>
            </a:extLst>
          </p:cNvPr>
          <p:cNvSpPr/>
          <p:nvPr/>
        </p:nvSpPr>
        <p:spPr>
          <a:xfrm>
            <a:off x="2322032" y="2049919"/>
            <a:ext cx="648070" cy="524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2A2CA4-2EB3-4E79-B4AE-3A4942245015}"/>
              </a:ext>
            </a:extLst>
          </p:cNvPr>
          <p:cNvSpPr/>
          <p:nvPr/>
        </p:nvSpPr>
        <p:spPr>
          <a:xfrm>
            <a:off x="5982958" y="2204894"/>
            <a:ext cx="4597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It will take a while to complete the calculation. 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28A7E2B-65B1-42BB-BD92-6C18099DBB02}"/>
              </a:ext>
            </a:extLst>
          </p:cNvPr>
          <p:cNvSpPr/>
          <p:nvPr/>
        </p:nvSpPr>
        <p:spPr>
          <a:xfrm>
            <a:off x="5164400" y="3501482"/>
            <a:ext cx="691625" cy="519111"/>
          </a:xfrm>
          <a:prstGeom prst="rightArrow">
            <a:avLst/>
          </a:prstGeom>
          <a:solidFill>
            <a:srgbClr val="CC99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C5D9F44-B896-871F-9016-BCE99D08AE88}"/>
              </a:ext>
            </a:extLst>
          </p:cNvPr>
          <p:cNvSpPr/>
          <p:nvPr/>
        </p:nvSpPr>
        <p:spPr>
          <a:xfrm>
            <a:off x="3833774" y="2637017"/>
            <a:ext cx="1157622" cy="524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E1C6811-850A-8DD1-156C-95467C5AC5B3}"/>
              </a:ext>
            </a:extLst>
          </p:cNvPr>
          <p:cNvSpPr/>
          <p:nvPr/>
        </p:nvSpPr>
        <p:spPr>
          <a:xfrm>
            <a:off x="2828040" y="4817097"/>
            <a:ext cx="716437" cy="3582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319E585-56B7-5AF3-6390-FFD8508366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2957" y="2670682"/>
            <a:ext cx="5574137" cy="225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7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FFF2-4C82-47C6-A85E-76B146E2B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454" y="0"/>
            <a:ext cx="10515600" cy="1325563"/>
          </a:xfrm>
        </p:spPr>
        <p:txBody>
          <a:bodyPr/>
          <a:lstStyle/>
          <a:p>
            <a:r>
              <a:rPr lang="en-US" dirty="0"/>
              <a:t>Show dispersion curves by </a:t>
            </a:r>
            <a:r>
              <a:rPr lang="en-US" dirty="0" err="1"/>
              <a:t>WaveEq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1F82D4-4AF2-4E77-97B6-9248039C7D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" y="6077038"/>
            <a:ext cx="743295" cy="743295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27B569F0-C4DD-4364-B16F-E1EE287D6F65}"/>
              </a:ext>
            </a:extLst>
          </p:cNvPr>
          <p:cNvSpPr/>
          <p:nvPr/>
        </p:nvSpPr>
        <p:spPr>
          <a:xfrm>
            <a:off x="946799" y="6218760"/>
            <a:ext cx="971550" cy="519111"/>
          </a:xfrm>
          <a:prstGeom prst="rightArrow">
            <a:avLst/>
          </a:prstGeom>
          <a:solidFill>
            <a:srgbClr val="CC99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5F2E31-5B79-44C3-BD27-06D45B857A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21" y="6114705"/>
            <a:ext cx="738316" cy="738316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3252CB7-804B-4349-A3C1-AFBD7C943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16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6AB18A-598B-4F76-8067-8117A6A8C8FE}"/>
              </a:ext>
            </a:extLst>
          </p:cNvPr>
          <p:cNvSpPr/>
          <p:nvPr/>
        </p:nvSpPr>
        <p:spPr>
          <a:xfrm>
            <a:off x="496454" y="1485443"/>
            <a:ext cx="4324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Select “Surface wave analysis”, “Show Phase velocity curves (2D/3D)”.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86F64-0928-469A-A16A-A8A31690F0EA}"/>
              </a:ext>
            </a:extLst>
          </p:cNvPr>
          <p:cNvSpPr/>
          <p:nvPr/>
        </p:nvSpPr>
        <p:spPr>
          <a:xfrm>
            <a:off x="6400800" y="1485443"/>
            <a:ext cx="3639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WaveEq</a:t>
            </a:r>
            <a:r>
              <a:rPr lang="en-US" dirty="0"/>
              <a:t> is automatically launched and phase velocity curves appears.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7BFF5BBB-9D7B-4CC2-A2FF-ABE9B2B64F07}"/>
              </a:ext>
            </a:extLst>
          </p:cNvPr>
          <p:cNvSpPr/>
          <p:nvPr/>
        </p:nvSpPr>
        <p:spPr>
          <a:xfrm>
            <a:off x="6161757" y="3596801"/>
            <a:ext cx="691625" cy="519111"/>
          </a:xfrm>
          <a:prstGeom prst="rightArrow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BBD31A-0465-142E-1ECA-BF3ED705F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00" y="2681275"/>
            <a:ext cx="5880244" cy="22658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8C72CD1-CBB8-389D-B461-9F46C7C3AB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895" y="2131774"/>
            <a:ext cx="5199326" cy="389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78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012AA-22B3-450C-8D8A-88B864503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 dispersion curves by </a:t>
            </a:r>
            <a:r>
              <a:rPr lang="en-US" dirty="0" err="1"/>
              <a:t>WaveEq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2BFEF7-63AD-4D81-8B07-10ED338F3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9684"/>
            <a:ext cx="738316" cy="73831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265D7-44FE-47CB-9591-BF107D98E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A30EA-2C40-46B9-A67B-7F7F962B8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272" y="2391770"/>
            <a:ext cx="962025" cy="342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AF0D33-6D39-45BB-8FD2-7E59301541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2951" y="3118113"/>
            <a:ext cx="930533" cy="4275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FCE140-F4E6-47FA-9DEC-AF4A07D5CAD8}"/>
              </a:ext>
            </a:extLst>
          </p:cNvPr>
          <p:cNvSpPr txBox="1"/>
          <p:nvPr/>
        </p:nvSpPr>
        <p:spPr>
          <a:xfrm>
            <a:off x="618135" y="2362422"/>
            <a:ext cx="4489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                     to scroll dispersion curves.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866401-A652-45DD-9955-5F115A6040DD}"/>
              </a:ext>
            </a:extLst>
          </p:cNvPr>
          <p:cNvSpPr txBox="1"/>
          <p:nvPr/>
        </p:nvSpPr>
        <p:spPr>
          <a:xfrm>
            <a:off x="618135" y="3202634"/>
            <a:ext cx="4489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                     to change how many dispersion curves are shown.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303F7D-41FA-4BE1-B4D9-2841521FC4B7}"/>
              </a:ext>
            </a:extLst>
          </p:cNvPr>
          <p:cNvSpPr txBox="1"/>
          <p:nvPr/>
        </p:nvSpPr>
        <p:spPr>
          <a:xfrm>
            <a:off x="443345" y="1343818"/>
            <a:ext cx="4562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Delete noises or unnecessary phase velocities like 1D/2D processing.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4B3C7BA-DFED-4B88-DB57-843732E33A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0030" y="1460296"/>
            <a:ext cx="6462320" cy="480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976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66F7A-6A39-4974-88B7-BDEB149EB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 initial velocity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07AB2A-976D-4621-A85E-98DA54B0E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64" y="1901250"/>
            <a:ext cx="3971925" cy="2686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F3E3404-3462-48A9-93DE-7BD88CC0C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946" y="2015550"/>
            <a:ext cx="3505200" cy="2457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A26AF0-4A9F-4091-94E5-BB36420978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9684"/>
            <a:ext cx="738316" cy="73831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F8A6B5-5340-428B-814D-A2DA9FC2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4871B7-AC83-4862-B6C5-F767DB6D7F8D}"/>
              </a:ext>
            </a:extLst>
          </p:cNvPr>
          <p:cNvSpPr txBox="1"/>
          <p:nvPr/>
        </p:nvSpPr>
        <p:spPr>
          <a:xfrm>
            <a:off x="233362" y="1245771"/>
            <a:ext cx="4731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“MASW (2D/3D)”, “Initial model”.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BDDFB-D478-41DE-A5E7-DF6BD02B28B2}"/>
              </a:ext>
            </a:extLst>
          </p:cNvPr>
          <p:cNvSpPr txBox="1"/>
          <p:nvPr/>
        </p:nvSpPr>
        <p:spPr>
          <a:xfrm>
            <a:off x="6236008" y="1226105"/>
            <a:ext cx="3187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depth and the number of layers of model.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8B496B1-C154-4E85-A34F-7A90F1127027}"/>
              </a:ext>
            </a:extLst>
          </p:cNvPr>
          <p:cNvSpPr/>
          <p:nvPr/>
        </p:nvSpPr>
        <p:spPr>
          <a:xfrm>
            <a:off x="5075742" y="2984719"/>
            <a:ext cx="971550" cy="519111"/>
          </a:xfrm>
          <a:prstGeom prst="rightArrow">
            <a:avLst/>
          </a:prstGeom>
          <a:solidFill>
            <a:srgbClr val="66FFFF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18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D14FA68-6B82-EC77-16D4-74874315F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1" y="1517011"/>
            <a:ext cx="5520167" cy="51584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387A54-2B0B-4C1D-BBC5-2680BC020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028435"/>
          </a:xfrm>
        </p:spPr>
        <p:txBody>
          <a:bodyPr/>
          <a:lstStyle/>
          <a:p>
            <a:r>
              <a:rPr lang="en-US" dirty="0"/>
              <a:t>Create an initial velocity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5FD822-6261-4009-968D-406CD7B271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9684"/>
            <a:ext cx="738316" cy="73831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C395BF-2D34-4401-8E3F-337A4F5D3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19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2F1D3E-597A-49D7-AE10-133F59A1C5A5}"/>
              </a:ext>
            </a:extLst>
          </p:cNvPr>
          <p:cNvSpPr/>
          <p:nvPr/>
        </p:nvSpPr>
        <p:spPr>
          <a:xfrm>
            <a:off x="64271" y="1045230"/>
            <a:ext cx="3046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Initial velocity model appears.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611EA7-AE3B-42D9-BB02-DD924F235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3147" y="890187"/>
            <a:ext cx="990405" cy="488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8AB08F9-CDC4-4313-AA3C-573F08662965}"/>
              </a:ext>
            </a:extLst>
          </p:cNvPr>
          <p:cNvSpPr txBox="1"/>
          <p:nvPr/>
        </p:nvSpPr>
        <p:spPr>
          <a:xfrm>
            <a:off x="6337371" y="1045230"/>
            <a:ext cx="5483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                     to change how many velocity profiles are shown like dispersion curves.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751B818-34BD-FE81-4DDF-8EF27C72AD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9155" y="1691561"/>
            <a:ext cx="5380186" cy="5113463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55BDEA2E-C505-4E44-902C-89CA3DC88846}"/>
              </a:ext>
            </a:extLst>
          </p:cNvPr>
          <p:cNvSpPr/>
          <p:nvPr/>
        </p:nvSpPr>
        <p:spPr>
          <a:xfrm>
            <a:off x="5735267" y="3187791"/>
            <a:ext cx="971550" cy="519111"/>
          </a:xfrm>
          <a:prstGeom prst="rightArrow">
            <a:avLst/>
          </a:prstGeom>
          <a:solidFill>
            <a:srgbClr val="66FFFF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54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7E5B78-E059-1795-F6CE-65743A149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acquisition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D05B5F-12E2-0978-0606-18C911FBE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2</a:t>
            </a:fld>
            <a:endParaRPr lang="en-US"/>
          </a:p>
        </p:txBody>
      </p:sp>
      <p:grpSp>
        <p:nvGrpSpPr>
          <p:cNvPr id="6" name="グループ化 13">
            <a:extLst>
              <a:ext uri="{FF2B5EF4-FFF2-40B4-BE49-F238E27FC236}">
                <a16:creationId xmlns:a16="http://schemas.microsoft.com/office/drawing/2014/main" id="{0F3C24B8-1590-7159-BCE0-5FAE648BBC6F}"/>
              </a:ext>
            </a:extLst>
          </p:cNvPr>
          <p:cNvGrpSpPr/>
          <p:nvPr/>
        </p:nvGrpSpPr>
        <p:grpSpPr>
          <a:xfrm>
            <a:off x="703522" y="2270437"/>
            <a:ext cx="1913069" cy="380151"/>
            <a:chOff x="899592" y="1772815"/>
            <a:chExt cx="1529734" cy="269380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60C4E393-1E18-4355-6A41-AF53B5F61B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772816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5381BC13-50EA-DCDA-B6C0-D9F9B5E897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7637" y="1772816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E67419F8-7D33-2D90-EB3F-EF3BC0A46B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5682" y="1772815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0A590AA2-1625-3D8B-92B7-17EDB8B3CB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1772815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グループ化 14">
            <a:extLst>
              <a:ext uri="{FF2B5EF4-FFF2-40B4-BE49-F238E27FC236}">
                <a16:creationId xmlns:a16="http://schemas.microsoft.com/office/drawing/2014/main" id="{099E4FDC-84D4-A790-2748-89E7CB0E0FF6}"/>
              </a:ext>
            </a:extLst>
          </p:cNvPr>
          <p:cNvGrpSpPr/>
          <p:nvPr/>
        </p:nvGrpSpPr>
        <p:grpSpPr>
          <a:xfrm>
            <a:off x="2762056" y="2270436"/>
            <a:ext cx="1913069" cy="380151"/>
            <a:chOff x="899592" y="1772815"/>
            <a:chExt cx="1529734" cy="269380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FBC2E099-02BD-DE26-8372-69C8686DAE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772816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CC600915-422D-C080-9D6C-A62FFE1EAA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7637" y="1772816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22C85417-D1A6-7276-5402-3855152192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5682" y="1772815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D255D932-3A06-C634-64D8-974D0E1FB6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1772815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グループ化 19">
            <a:extLst>
              <a:ext uri="{FF2B5EF4-FFF2-40B4-BE49-F238E27FC236}">
                <a16:creationId xmlns:a16="http://schemas.microsoft.com/office/drawing/2014/main" id="{16E8802A-FDA8-EE83-329C-2C79E2D9E184}"/>
              </a:ext>
            </a:extLst>
          </p:cNvPr>
          <p:cNvGrpSpPr/>
          <p:nvPr/>
        </p:nvGrpSpPr>
        <p:grpSpPr>
          <a:xfrm>
            <a:off x="4845933" y="2253552"/>
            <a:ext cx="1913069" cy="380151"/>
            <a:chOff x="899592" y="1772815"/>
            <a:chExt cx="1529734" cy="269380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DA7ABE2D-DDFA-80A3-C1EE-9599DB4D57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772816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A2C7362B-A066-B74D-8F4B-69E5B37A0A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7637" y="1772816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0B6EE70E-1FC5-7613-6D1C-09CF2BB484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5682" y="1772815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B30B554A-5CEE-36DF-50AC-BCD5E154EF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1772815"/>
              <a:ext cx="305598" cy="269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1" name="直線矢印コネクタ 25">
            <a:extLst>
              <a:ext uri="{FF2B5EF4-FFF2-40B4-BE49-F238E27FC236}">
                <a16:creationId xmlns:a16="http://schemas.microsoft.com/office/drawing/2014/main" id="{DBD769CB-6253-D627-E921-A771DF976434}"/>
              </a:ext>
            </a:extLst>
          </p:cNvPr>
          <p:cNvCxnSpPr>
            <a:cxnSpLocks/>
          </p:cNvCxnSpPr>
          <p:nvPr/>
        </p:nvCxnSpPr>
        <p:spPr>
          <a:xfrm>
            <a:off x="894610" y="1963506"/>
            <a:ext cx="567330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6">
            <a:extLst>
              <a:ext uri="{FF2B5EF4-FFF2-40B4-BE49-F238E27FC236}">
                <a16:creationId xmlns:a16="http://schemas.microsoft.com/office/drawing/2014/main" id="{45C50686-8CC7-A045-AC07-AA7992EED7F7}"/>
              </a:ext>
            </a:extLst>
          </p:cNvPr>
          <p:cNvSpPr txBox="1"/>
          <p:nvPr/>
        </p:nvSpPr>
        <p:spPr>
          <a:xfrm>
            <a:off x="1404907" y="1545996"/>
            <a:ext cx="3951323" cy="52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55 m (5 m spacing)</a:t>
            </a:r>
            <a:endParaRPr kumimoji="1" lang="ja-JP" alt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60596D-8FA6-B705-FE39-E8515271F11C}"/>
              </a:ext>
            </a:extLst>
          </p:cNvPr>
          <p:cNvGrpSpPr/>
          <p:nvPr/>
        </p:nvGrpSpPr>
        <p:grpSpPr>
          <a:xfrm>
            <a:off x="604750" y="2097265"/>
            <a:ext cx="9187332" cy="1947353"/>
            <a:chOff x="115154" y="3453417"/>
            <a:chExt cx="7346403" cy="1379918"/>
          </a:xfrm>
        </p:grpSpPr>
        <p:sp>
          <p:nvSpPr>
            <p:cNvPr id="24" name="正方形/長方形 42">
              <a:extLst>
                <a:ext uri="{FF2B5EF4-FFF2-40B4-BE49-F238E27FC236}">
                  <a16:creationId xmlns:a16="http://schemas.microsoft.com/office/drawing/2014/main" id="{C7281759-FBE2-7D93-38BC-D9EC129C5481}"/>
                </a:ext>
              </a:extLst>
            </p:cNvPr>
            <p:cNvSpPr/>
            <p:nvPr/>
          </p:nvSpPr>
          <p:spPr>
            <a:xfrm>
              <a:off x="115154" y="3453417"/>
              <a:ext cx="1651848" cy="44295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2467FAA-6208-643A-55F7-9DDEDCA2113B}"/>
                </a:ext>
              </a:extLst>
            </p:cNvPr>
            <p:cNvGrpSpPr/>
            <p:nvPr/>
          </p:nvGrpSpPr>
          <p:grpSpPr>
            <a:xfrm>
              <a:off x="1850318" y="4390383"/>
              <a:ext cx="4975621" cy="442952"/>
              <a:chOff x="1850318" y="4390383"/>
              <a:chExt cx="4975621" cy="442952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3E75A420-3D00-85C4-D0B0-75E24F31C26B}"/>
                  </a:ext>
                </a:extLst>
              </p:cNvPr>
              <p:cNvGrpSpPr/>
              <p:nvPr/>
            </p:nvGrpSpPr>
            <p:grpSpPr>
              <a:xfrm>
                <a:off x="1850318" y="4562950"/>
                <a:ext cx="1529734" cy="269380"/>
                <a:chOff x="899592" y="1772815"/>
                <a:chExt cx="1529734" cy="269380"/>
              </a:xfrm>
            </p:grpSpPr>
            <p:pic>
              <p:nvPicPr>
                <p:cNvPr id="40" name="Picture 2">
                  <a:extLst>
                    <a:ext uri="{FF2B5EF4-FFF2-40B4-BE49-F238E27FC236}">
                      <a16:creationId xmlns:a16="http://schemas.microsoft.com/office/drawing/2014/main" id="{C5E21FD6-5974-30AE-9322-A80738274A9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99592" y="1772816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" name="Picture 2">
                  <a:extLst>
                    <a:ext uri="{FF2B5EF4-FFF2-40B4-BE49-F238E27FC236}">
                      <a16:creationId xmlns:a16="http://schemas.microsoft.com/office/drawing/2014/main" id="{A898D3D5-5CF5-64DC-0EA5-1970249DD4B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07637" y="1772816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2" name="Picture 2">
                  <a:extLst>
                    <a:ext uri="{FF2B5EF4-FFF2-40B4-BE49-F238E27FC236}">
                      <a16:creationId xmlns:a16="http://schemas.microsoft.com/office/drawing/2014/main" id="{EA303E75-01DD-F422-A4B6-2B7F3CAA346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15682" y="1772815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3" name="Picture 2">
                  <a:extLst>
                    <a:ext uri="{FF2B5EF4-FFF2-40B4-BE49-F238E27FC236}">
                      <a16:creationId xmlns:a16="http://schemas.microsoft.com/office/drawing/2014/main" id="{2AAD1625-6ACF-B538-5FC3-9DC9ACFB44C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23728" y="1772815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9" name="グループ化 32">
                <a:extLst>
                  <a:ext uri="{FF2B5EF4-FFF2-40B4-BE49-F238E27FC236}">
                    <a16:creationId xmlns:a16="http://schemas.microsoft.com/office/drawing/2014/main" id="{9543E01C-D0E4-5AC7-037F-03AE3C2A77B3}"/>
                  </a:ext>
                </a:extLst>
              </p:cNvPr>
              <p:cNvGrpSpPr/>
              <p:nvPr/>
            </p:nvGrpSpPr>
            <p:grpSpPr>
              <a:xfrm>
                <a:off x="3516634" y="4550986"/>
                <a:ext cx="1529734" cy="269380"/>
                <a:chOff x="899592" y="1772815"/>
                <a:chExt cx="1529734" cy="269380"/>
              </a:xfrm>
            </p:grpSpPr>
            <p:pic>
              <p:nvPicPr>
                <p:cNvPr id="36" name="Picture 2">
                  <a:extLst>
                    <a:ext uri="{FF2B5EF4-FFF2-40B4-BE49-F238E27FC236}">
                      <a16:creationId xmlns:a16="http://schemas.microsoft.com/office/drawing/2014/main" id="{F8D8A003-996B-95FD-89D0-31DC318B59F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99592" y="1772816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7" name="Picture 2">
                  <a:extLst>
                    <a:ext uri="{FF2B5EF4-FFF2-40B4-BE49-F238E27FC236}">
                      <a16:creationId xmlns:a16="http://schemas.microsoft.com/office/drawing/2014/main" id="{F1BE26FC-4F5A-59C1-039B-482E8240C67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07637" y="1772816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" name="Picture 2">
                  <a:extLst>
                    <a:ext uri="{FF2B5EF4-FFF2-40B4-BE49-F238E27FC236}">
                      <a16:creationId xmlns:a16="http://schemas.microsoft.com/office/drawing/2014/main" id="{080484A6-4A92-76B8-9454-50581207667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15682" y="1772815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9" name="Picture 2">
                  <a:extLst>
                    <a:ext uri="{FF2B5EF4-FFF2-40B4-BE49-F238E27FC236}">
                      <a16:creationId xmlns:a16="http://schemas.microsoft.com/office/drawing/2014/main" id="{6C1FC702-D1F1-596F-C91C-B72A7B46730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23728" y="1772815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30" name="グループ化 37">
                <a:extLst>
                  <a:ext uri="{FF2B5EF4-FFF2-40B4-BE49-F238E27FC236}">
                    <a16:creationId xmlns:a16="http://schemas.microsoft.com/office/drawing/2014/main" id="{570C6AB7-B0DB-3421-DEA4-0ACA8A299950}"/>
                  </a:ext>
                </a:extLst>
              </p:cNvPr>
              <p:cNvGrpSpPr/>
              <p:nvPr/>
            </p:nvGrpSpPr>
            <p:grpSpPr>
              <a:xfrm>
                <a:off x="5174091" y="4550985"/>
                <a:ext cx="1529734" cy="269380"/>
                <a:chOff x="899592" y="1772815"/>
                <a:chExt cx="1529734" cy="269380"/>
              </a:xfrm>
            </p:grpSpPr>
            <p:pic>
              <p:nvPicPr>
                <p:cNvPr id="32" name="Picture 2">
                  <a:extLst>
                    <a:ext uri="{FF2B5EF4-FFF2-40B4-BE49-F238E27FC236}">
                      <a16:creationId xmlns:a16="http://schemas.microsoft.com/office/drawing/2014/main" id="{323FE84C-5996-07CC-90AC-7452D35CA49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99592" y="1772816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" name="Picture 2">
                  <a:extLst>
                    <a:ext uri="{FF2B5EF4-FFF2-40B4-BE49-F238E27FC236}">
                      <a16:creationId xmlns:a16="http://schemas.microsoft.com/office/drawing/2014/main" id="{5CB6FDFE-44DC-105F-1BCE-202F43FE231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07637" y="1772816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" name="Picture 2">
                  <a:extLst>
                    <a:ext uri="{FF2B5EF4-FFF2-40B4-BE49-F238E27FC236}">
                      <a16:creationId xmlns:a16="http://schemas.microsoft.com/office/drawing/2014/main" id="{B5590E90-B54C-8199-60F0-F42F2A238A8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15682" y="1772815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" name="Picture 2">
                  <a:extLst>
                    <a:ext uri="{FF2B5EF4-FFF2-40B4-BE49-F238E27FC236}">
                      <a16:creationId xmlns:a16="http://schemas.microsoft.com/office/drawing/2014/main" id="{249AE243-C099-8A77-8D7F-3A40D60C68E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23728" y="1772815"/>
                  <a:ext cx="305598" cy="2693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31" name="正方形/長方形 43">
                <a:extLst>
                  <a:ext uri="{FF2B5EF4-FFF2-40B4-BE49-F238E27FC236}">
                    <a16:creationId xmlns:a16="http://schemas.microsoft.com/office/drawing/2014/main" id="{E6811CE4-906B-CE08-DA41-136889DE8941}"/>
                  </a:ext>
                </a:extLst>
              </p:cNvPr>
              <p:cNvSpPr/>
              <p:nvPr/>
            </p:nvSpPr>
            <p:spPr>
              <a:xfrm>
                <a:off x="5148814" y="4390383"/>
                <a:ext cx="1677125" cy="44295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 44">
              <a:extLst>
                <a:ext uri="{FF2B5EF4-FFF2-40B4-BE49-F238E27FC236}">
                  <a16:creationId xmlns:a16="http://schemas.microsoft.com/office/drawing/2014/main" id="{2EA2BE42-3855-DCFF-9E6A-4A7D63662032}"/>
                </a:ext>
              </a:extLst>
            </p:cNvPr>
            <p:cNvSpPr/>
            <p:nvPr/>
          </p:nvSpPr>
          <p:spPr>
            <a:xfrm>
              <a:off x="945735" y="3933056"/>
              <a:ext cx="5046562" cy="555585"/>
            </a:xfrm>
            <a:custGeom>
              <a:avLst/>
              <a:gdLst>
                <a:gd name="connsiteX0" fmla="*/ 0 w 5046562"/>
                <a:gd name="connsiteY0" fmla="*/ 0 h 555585"/>
                <a:gd name="connsiteX1" fmla="*/ 868102 w 5046562"/>
                <a:gd name="connsiteY1" fmla="*/ 381964 h 555585"/>
                <a:gd name="connsiteX2" fmla="*/ 3055717 w 5046562"/>
                <a:gd name="connsiteY2" fmla="*/ 127321 h 555585"/>
                <a:gd name="connsiteX3" fmla="*/ 4629874 w 5046562"/>
                <a:gd name="connsiteY3" fmla="*/ 173620 h 555585"/>
                <a:gd name="connsiteX4" fmla="*/ 5046562 w 5046562"/>
                <a:gd name="connsiteY4" fmla="*/ 555585 h 55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6562" h="555585">
                  <a:moveTo>
                    <a:pt x="0" y="0"/>
                  </a:moveTo>
                  <a:cubicBezTo>
                    <a:pt x="179408" y="180372"/>
                    <a:pt x="358816" y="360744"/>
                    <a:pt x="868102" y="381964"/>
                  </a:cubicBezTo>
                  <a:cubicBezTo>
                    <a:pt x="1377388" y="403184"/>
                    <a:pt x="2428755" y="162045"/>
                    <a:pt x="3055717" y="127321"/>
                  </a:cubicBezTo>
                  <a:cubicBezTo>
                    <a:pt x="3682679" y="92597"/>
                    <a:pt x="4298067" y="102243"/>
                    <a:pt x="4629874" y="173620"/>
                  </a:cubicBezTo>
                  <a:cubicBezTo>
                    <a:pt x="4961681" y="244997"/>
                    <a:pt x="5004121" y="400291"/>
                    <a:pt x="5046562" y="555585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45">
              <a:extLst>
                <a:ext uri="{FF2B5EF4-FFF2-40B4-BE49-F238E27FC236}">
                  <a16:creationId xmlns:a16="http://schemas.microsoft.com/office/drawing/2014/main" id="{81840D55-3227-43BF-02BC-E9BF0D2064A4}"/>
                </a:ext>
              </a:extLst>
            </p:cNvPr>
            <p:cNvSpPr txBox="1"/>
            <p:nvPr/>
          </p:nvSpPr>
          <p:spPr>
            <a:xfrm>
              <a:off x="6000015" y="3845510"/>
              <a:ext cx="14615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After 10 min.</a:t>
              </a:r>
              <a:endParaRPr kumimoji="1" lang="ja-JP" altLang="en-US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8A2E4EE-9B6B-9421-609D-1BC29F78E835}"/>
              </a:ext>
            </a:extLst>
          </p:cNvPr>
          <p:cNvGrpSpPr/>
          <p:nvPr/>
        </p:nvGrpSpPr>
        <p:grpSpPr>
          <a:xfrm>
            <a:off x="2686877" y="3439379"/>
            <a:ext cx="9193001" cy="2110505"/>
            <a:chOff x="1780071" y="4404455"/>
            <a:chExt cx="7350936" cy="1495529"/>
          </a:xfrm>
        </p:grpSpPr>
        <p:grpSp>
          <p:nvGrpSpPr>
            <p:cNvPr id="45" name="グループ化 46">
              <a:extLst>
                <a:ext uri="{FF2B5EF4-FFF2-40B4-BE49-F238E27FC236}">
                  <a16:creationId xmlns:a16="http://schemas.microsoft.com/office/drawing/2014/main" id="{6CBA867A-F85C-C506-D466-B79A10BD5E81}"/>
                </a:ext>
              </a:extLst>
            </p:cNvPr>
            <p:cNvGrpSpPr/>
            <p:nvPr/>
          </p:nvGrpSpPr>
          <p:grpSpPr>
            <a:xfrm>
              <a:off x="3506502" y="5592354"/>
              <a:ext cx="1529734" cy="269380"/>
              <a:chOff x="899592" y="1772815"/>
              <a:chExt cx="1529734" cy="269380"/>
            </a:xfrm>
          </p:grpSpPr>
          <p:pic>
            <p:nvPicPr>
              <p:cNvPr id="60" name="Picture 2">
                <a:extLst>
                  <a:ext uri="{FF2B5EF4-FFF2-40B4-BE49-F238E27FC236}">
                    <a16:creationId xmlns:a16="http://schemas.microsoft.com/office/drawing/2014/main" id="{4631F94B-7AD0-DE15-199A-F8A9DB96629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9592" y="1772816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" name="Picture 2">
                <a:extLst>
                  <a:ext uri="{FF2B5EF4-FFF2-40B4-BE49-F238E27FC236}">
                    <a16:creationId xmlns:a16="http://schemas.microsoft.com/office/drawing/2014/main" id="{6B2D2CB6-6103-430E-556A-DFB73926AAE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7637" y="1772816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" name="Picture 2">
                <a:extLst>
                  <a:ext uri="{FF2B5EF4-FFF2-40B4-BE49-F238E27FC236}">
                    <a16:creationId xmlns:a16="http://schemas.microsoft.com/office/drawing/2014/main" id="{F30B94AB-6BD2-E4D4-3217-E5E493830C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5682" y="1772815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3" name="Picture 2">
                <a:extLst>
                  <a:ext uri="{FF2B5EF4-FFF2-40B4-BE49-F238E27FC236}">
                    <a16:creationId xmlns:a16="http://schemas.microsoft.com/office/drawing/2014/main" id="{4E35DC1E-F242-DCF5-A374-6EC0795CAE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3728" y="1772815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6" name="グループ化 51">
              <a:extLst>
                <a:ext uri="{FF2B5EF4-FFF2-40B4-BE49-F238E27FC236}">
                  <a16:creationId xmlns:a16="http://schemas.microsoft.com/office/drawing/2014/main" id="{8103ECA5-6F71-286B-601F-AC5F06F3BF4F}"/>
                </a:ext>
              </a:extLst>
            </p:cNvPr>
            <p:cNvGrpSpPr/>
            <p:nvPr/>
          </p:nvGrpSpPr>
          <p:grpSpPr>
            <a:xfrm>
              <a:off x="5163959" y="5592353"/>
              <a:ext cx="1529734" cy="269380"/>
              <a:chOff x="899592" y="1772815"/>
              <a:chExt cx="1529734" cy="269380"/>
            </a:xfrm>
          </p:grpSpPr>
          <p:pic>
            <p:nvPicPr>
              <p:cNvPr id="56" name="Picture 2">
                <a:extLst>
                  <a:ext uri="{FF2B5EF4-FFF2-40B4-BE49-F238E27FC236}">
                    <a16:creationId xmlns:a16="http://schemas.microsoft.com/office/drawing/2014/main" id="{C854FB27-D74E-95A8-19D5-5B7FEFD293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9592" y="1772816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7" name="Picture 2">
                <a:extLst>
                  <a:ext uri="{FF2B5EF4-FFF2-40B4-BE49-F238E27FC236}">
                    <a16:creationId xmlns:a16="http://schemas.microsoft.com/office/drawing/2014/main" id="{018F97E5-7DA8-CA3A-865E-EB41C3D32E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7637" y="1772816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Picture 2">
                <a:extLst>
                  <a:ext uri="{FF2B5EF4-FFF2-40B4-BE49-F238E27FC236}">
                    <a16:creationId xmlns:a16="http://schemas.microsoft.com/office/drawing/2014/main" id="{CFC8E81C-FFD5-22DF-96C0-AB3E34B443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5682" y="1772815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Picture 2">
                <a:extLst>
                  <a:ext uri="{FF2B5EF4-FFF2-40B4-BE49-F238E27FC236}">
                    <a16:creationId xmlns:a16="http://schemas.microsoft.com/office/drawing/2014/main" id="{18631785-6113-FDEB-1E30-9E5B40446C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3728" y="1772815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7" name="正方形/長方形 61">
              <a:extLst>
                <a:ext uri="{FF2B5EF4-FFF2-40B4-BE49-F238E27FC236}">
                  <a16:creationId xmlns:a16="http://schemas.microsoft.com/office/drawing/2014/main" id="{642820B9-C828-B3E4-9834-88284A630FCD}"/>
                </a:ext>
              </a:extLst>
            </p:cNvPr>
            <p:cNvSpPr/>
            <p:nvPr/>
          </p:nvSpPr>
          <p:spPr>
            <a:xfrm>
              <a:off x="1780071" y="4404455"/>
              <a:ext cx="1651848" cy="44295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62">
              <a:extLst>
                <a:ext uri="{FF2B5EF4-FFF2-40B4-BE49-F238E27FC236}">
                  <a16:creationId xmlns:a16="http://schemas.microsoft.com/office/drawing/2014/main" id="{2288001B-4CB3-C84E-0EA9-B6D1DDFB2524}"/>
                </a:ext>
              </a:extLst>
            </p:cNvPr>
            <p:cNvGrpSpPr/>
            <p:nvPr/>
          </p:nvGrpSpPr>
          <p:grpSpPr>
            <a:xfrm>
              <a:off x="6825939" y="5592352"/>
              <a:ext cx="1529734" cy="269380"/>
              <a:chOff x="899592" y="1772815"/>
              <a:chExt cx="1529734" cy="269380"/>
            </a:xfrm>
          </p:grpSpPr>
          <p:pic>
            <p:nvPicPr>
              <p:cNvPr id="52" name="Picture 2">
                <a:extLst>
                  <a:ext uri="{FF2B5EF4-FFF2-40B4-BE49-F238E27FC236}">
                    <a16:creationId xmlns:a16="http://schemas.microsoft.com/office/drawing/2014/main" id="{6FFA799A-D45D-33A2-8D90-5239F517B2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9592" y="1772816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3" name="Picture 2">
                <a:extLst>
                  <a:ext uri="{FF2B5EF4-FFF2-40B4-BE49-F238E27FC236}">
                    <a16:creationId xmlns:a16="http://schemas.microsoft.com/office/drawing/2014/main" id="{047FB15E-973E-425B-CEAE-E25D52A2DD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7637" y="1772816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4" name="Picture 2">
                <a:extLst>
                  <a:ext uri="{FF2B5EF4-FFF2-40B4-BE49-F238E27FC236}">
                    <a16:creationId xmlns:a16="http://schemas.microsoft.com/office/drawing/2014/main" id="{790332AA-499A-FDB1-99E7-C4458EE3BE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5682" y="1772815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2">
                <a:extLst>
                  <a:ext uri="{FF2B5EF4-FFF2-40B4-BE49-F238E27FC236}">
                    <a16:creationId xmlns:a16="http://schemas.microsoft.com/office/drawing/2014/main" id="{EF14B6E1-7E1F-119F-ECE9-F3EDA56F07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3728" y="1772815"/>
                <a:ext cx="305598" cy="269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9" name="正方形/長方形 67">
              <a:extLst>
                <a:ext uri="{FF2B5EF4-FFF2-40B4-BE49-F238E27FC236}">
                  <a16:creationId xmlns:a16="http://schemas.microsoft.com/office/drawing/2014/main" id="{9E67B9C8-7B82-A48F-C0E5-5B169D5D90D6}"/>
                </a:ext>
              </a:extLst>
            </p:cNvPr>
            <p:cNvSpPr/>
            <p:nvPr/>
          </p:nvSpPr>
          <p:spPr>
            <a:xfrm>
              <a:off x="6722476" y="5457032"/>
              <a:ext cx="1651848" cy="44295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68">
              <a:extLst>
                <a:ext uri="{FF2B5EF4-FFF2-40B4-BE49-F238E27FC236}">
                  <a16:creationId xmlns:a16="http://schemas.microsoft.com/office/drawing/2014/main" id="{FB9F0701-C4A9-EB21-8CE9-FAE1518A2B57}"/>
                </a:ext>
              </a:extLst>
            </p:cNvPr>
            <p:cNvSpPr/>
            <p:nvPr/>
          </p:nvSpPr>
          <p:spPr>
            <a:xfrm>
              <a:off x="2615185" y="4949983"/>
              <a:ext cx="5046562" cy="555585"/>
            </a:xfrm>
            <a:custGeom>
              <a:avLst/>
              <a:gdLst>
                <a:gd name="connsiteX0" fmla="*/ 0 w 5046562"/>
                <a:gd name="connsiteY0" fmla="*/ 0 h 555585"/>
                <a:gd name="connsiteX1" fmla="*/ 868102 w 5046562"/>
                <a:gd name="connsiteY1" fmla="*/ 381964 h 555585"/>
                <a:gd name="connsiteX2" fmla="*/ 3055717 w 5046562"/>
                <a:gd name="connsiteY2" fmla="*/ 127321 h 555585"/>
                <a:gd name="connsiteX3" fmla="*/ 4629874 w 5046562"/>
                <a:gd name="connsiteY3" fmla="*/ 173620 h 555585"/>
                <a:gd name="connsiteX4" fmla="*/ 5046562 w 5046562"/>
                <a:gd name="connsiteY4" fmla="*/ 555585 h 55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6562" h="555585">
                  <a:moveTo>
                    <a:pt x="0" y="0"/>
                  </a:moveTo>
                  <a:cubicBezTo>
                    <a:pt x="179408" y="180372"/>
                    <a:pt x="358816" y="360744"/>
                    <a:pt x="868102" y="381964"/>
                  </a:cubicBezTo>
                  <a:cubicBezTo>
                    <a:pt x="1377388" y="403184"/>
                    <a:pt x="2428755" y="162045"/>
                    <a:pt x="3055717" y="127321"/>
                  </a:cubicBezTo>
                  <a:cubicBezTo>
                    <a:pt x="3682679" y="92597"/>
                    <a:pt x="4298067" y="102243"/>
                    <a:pt x="4629874" y="173620"/>
                  </a:cubicBezTo>
                  <a:cubicBezTo>
                    <a:pt x="4961681" y="244997"/>
                    <a:pt x="5004121" y="400291"/>
                    <a:pt x="5046562" y="555585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69">
              <a:extLst>
                <a:ext uri="{FF2B5EF4-FFF2-40B4-BE49-F238E27FC236}">
                  <a16:creationId xmlns:a16="http://schemas.microsoft.com/office/drawing/2014/main" id="{0BDAE15F-A39D-E4FA-4B79-9B80D11D30EE}"/>
                </a:ext>
              </a:extLst>
            </p:cNvPr>
            <p:cNvSpPr txBox="1"/>
            <p:nvPr/>
          </p:nvSpPr>
          <p:spPr>
            <a:xfrm>
              <a:off x="7669465" y="4862437"/>
              <a:ext cx="14615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After 10 min.</a:t>
              </a:r>
              <a:endParaRPr kumimoji="1" lang="ja-JP" altLang="en-US" dirty="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FDF17A56-C8B4-BEA1-AF2D-7A02A5533DDB}"/>
              </a:ext>
            </a:extLst>
          </p:cNvPr>
          <p:cNvSpPr txBox="1"/>
          <p:nvPr/>
        </p:nvSpPr>
        <p:spPr>
          <a:xfrm>
            <a:off x="406390" y="1963506"/>
            <a:ext cx="9120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100007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3206DD5-F97B-96D5-3862-4CD4A71D5B7F}"/>
              </a:ext>
            </a:extLst>
          </p:cNvPr>
          <p:cNvSpPr txBox="1"/>
          <p:nvPr/>
        </p:nvSpPr>
        <p:spPr>
          <a:xfrm>
            <a:off x="1066237" y="1963506"/>
            <a:ext cx="684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4E69904-93FE-8F6A-BC0C-667E6E18490B}"/>
              </a:ext>
            </a:extLst>
          </p:cNvPr>
          <p:cNvSpPr txBox="1"/>
          <p:nvPr/>
        </p:nvSpPr>
        <p:spPr>
          <a:xfrm>
            <a:off x="2625179" y="196350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100049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3DD2660-034F-18BA-2067-8FD0BA744890}"/>
              </a:ext>
            </a:extLst>
          </p:cNvPr>
          <p:cNvSpPr txBox="1"/>
          <p:nvPr/>
        </p:nvSpPr>
        <p:spPr>
          <a:xfrm>
            <a:off x="2127407" y="1963506"/>
            <a:ext cx="7077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100048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1ABE3BD-7765-1DBA-709F-B1EE3C374B42}"/>
              </a:ext>
            </a:extLst>
          </p:cNvPr>
          <p:cNvSpPr txBox="1"/>
          <p:nvPr/>
        </p:nvSpPr>
        <p:spPr>
          <a:xfrm>
            <a:off x="1570653" y="1963506"/>
            <a:ext cx="8062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E63DCC2-8814-91B5-CEFA-28B03C072B81}"/>
              </a:ext>
            </a:extLst>
          </p:cNvPr>
          <p:cNvSpPr txBox="1"/>
          <p:nvPr/>
        </p:nvSpPr>
        <p:spPr>
          <a:xfrm>
            <a:off x="3135476" y="196350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100050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7297DB7-E27B-8B7C-E4A5-9E3BB474363B}"/>
              </a:ext>
            </a:extLst>
          </p:cNvPr>
          <p:cNvSpPr txBox="1"/>
          <p:nvPr/>
        </p:nvSpPr>
        <p:spPr>
          <a:xfrm>
            <a:off x="3647271" y="196350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100054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1CE5820-D8BD-577F-4DD1-813B5883900B}"/>
              </a:ext>
            </a:extLst>
          </p:cNvPr>
          <p:cNvSpPr txBox="1"/>
          <p:nvPr/>
        </p:nvSpPr>
        <p:spPr>
          <a:xfrm>
            <a:off x="4165916" y="196350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F4C15DB-530D-494B-A892-404FF2B558EA}"/>
              </a:ext>
            </a:extLst>
          </p:cNvPr>
          <p:cNvSpPr txBox="1"/>
          <p:nvPr/>
        </p:nvSpPr>
        <p:spPr>
          <a:xfrm>
            <a:off x="4669363" y="196350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10BEEFB-FF51-7A58-3FB6-D4778C91FF20}"/>
              </a:ext>
            </a:extLst>
          </p:cNvPr>
          <p:cNvSpPr txBox="1"/>
          <p:nvPr/>
        </p:nvSpPr>
        <p:spPr>
          <a:xfrm>
            <a:off x="5194803" y="196350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100072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6739696-00C5-21F7-CDCA-F30479FA456F}"/>
              </a:ext>
            </a:extLst>
          </p:cNvPr>
          <p:cNvSpPr txBox="1"/>
          <p:nvPr/>
        </p:nvSpPr>
        <p:spPr>
          <a:xfrm>
            <a:off x="5751079" y="196350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100073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617FF00-2DCA-6BFD-2529-80E93CD47A2B}"/>
              </a:ext>
            </a:extLst>
          </p:cNvPr>
          <p:cNvSpPr txBox="1"/>
          <p:nvPr/>
        </p:nvSpPr>
        <p:spPr>
          <a:xfrm>
            <a:off x="6312199" y="196350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CC18099-ED6E-3717-53B7-1A6F3182B43A}"/>
              </a:ext>
            </a:extLst>
          </p:cNvPr>
          <p:cNvSpPr txBox="1"/>
          <p:nvPr/>
        </p:nvSpPr>
        <p:spPr>
          <a:xfrm>
            <a:off x="6682101" y="3456072"/>
            <a:ext cx="9120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100007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FC02D36-966D-B373-03E2-67E698AF5AC7}"/>
              </a:ext>
            </a:extLst>
          </p:cNvPr>
          <p:cNvSpPr txBox="1"/>
          <p:nvPr/>
        </p:nvSpPr>
        <p:spPr>
          <a:xfrm>
            <a:off x="7341948" y="3456072"/>
            <a:ext cx="684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100042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112F3CB-873A-A259-CF51-93ADDE8B842D}"/>
              </a:ext>
            </a:extLst>
          </p:cNvPr>
          <p:cNvSpPr txBox="1"/>
          <p:nvPr/>
        </p:nvSpPr>
        <p:spPr>
          <a:xfrm>
            <a:off x="8403118" y="3456072"/>
            <a:ext cx="7077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100048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401674B-AAF0-0F6D-7221-82C165FABB2A}"/>
              </a:ext>
            </a:extLst>
          </p:cNvPr>
          <p:cNvSpPr txBox="1"/>
          <p:nvPr/>
        </p:nvSpPr>
        <p:spPr>
          <a:xfrm>
            <a:off x="7846364" y="3456072"/>
            <a:ext cx="8062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100047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6B4BEFE-98FE-29DE-AAA4-B8045BA2D24D}"/>
              </a:ext>
            </a:extLst>
          </p:cNvPr>
          <p:cNvSpPr txBox="1"/>
          <p:nvPr/>
        </p:nvSpPr>
        <p:spPr>
          <a:xfrm>
            <a:off x="2561684" y="3455233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100049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5C10C98-F380-AAC3-5B64-BBD35DF0606D}"/>
              </a:ext>
            </a:extLst>
          </p:cNvPr>
          <p:cNvSpPr txBox="1"/>
          <p:nvPr/>
        </p:nvSpPr>
        <p:spPr>
          <a:xfrm>
            <a:off x="3071981" y="3455233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100050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85A46A9-CAD8-23F2-FBEC-1F1E9032B1BD}"/>
              </a:ext>
            </a:extLst>
          </p:cNvPr>
          <p:cNvSpPr txBox="1"/>
          <p:nvPr/>
        </p:nvSpPr>
        <p:spPr>
          <a:xfrm>
            <a:off x="3583776" y="3455233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100054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60349B8-A55D-1289-C0BC-F3C93B00A06C}"/>
              </a:ext>
            </a:extLst>
          </p:cNvPr>
          <p:cNvSpPr txBox="1"/>
          <p:nvPr/>
        </p:nvSpPr>
        <p:spPr>
          <a:xfrm>
            <a:off x="4102421" y="3455233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100070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B95619B-795D-F260-906A-7482D1D1B67D}"/>
              </a:ext>
            </a:extLst>
          </p:cNvPr>
          <p:cNvSpPr txBox="1"/>
          <p:nvPr/>
        </p:nvSpPr>
        <p:spPr>
          <a:xfrm>
            <a:off x="4605868" y="3455233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100071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B26D95D-04CD-51C7-9EC0-A746A99E7858}"/>
              </a:ext>
            </a:extLst>
          </p:cNvPr>
          <p:cNvSpPr txBox="1"/>
          <p:nvPr/>
        </p:nvSpPr>
        <p:spPr>
          <a:xfrm>
            <a:off x="5131308" y="3455233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100072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3024D96-2AD4-C544-FA77-6BF2C77C6963}"/>
              </a:ext>
            </a:extLst>
          </p:cNvPr>
          <p:cNvSpPr txBox="1"/>
          <p:nvPr/>
        </p:nvSpPr>
        <p:spPr>
          <a:xfrm>
            <a:off x="5687584" y="3455233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6BBC317-08B1-37FB-09F4-575141FE2B31}"/>
              </a:ext>
            </a:extLst>
          </p:cNvPr>
          <p:cNvSpPr txBox="1"/>
          <p:nvPr/>
        </p:nvSpPr>
        <p:spPr>
          <a:xfrm>
            <a:off x="6248704" y="3455233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92E37C4-C7F6-9955-C91A-CB26713B4976}"/>
              </a:ext>
            </a:extLst>
          </p:cNvPr>
          <p:cNvSpPr txBox="1"/>
          <p:nvPr/>
        </p:nvSpPr>
        <p:spPr>
          <a:xfrm>
            <a:off x="8768442" y="489919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100049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FC7AB57-B694-8597-C2A2-8C15CD07D666}"/>
              </a:ext>
            </a:extLst>
          </p:cNvPr>
          <p:cNvSpPr txBox="1"/>
          <p:nvPr/>
        </p:nvSpPr>
        <p:spPr>
          <a:xfrm>
            <a:off x="9278739" y="489919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100050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40FD35F-7D0D-6944-8889-E16170D9A359}"/>
              </a:ext>
            </a:extLst>
          </p:cNvPr>
          <p:cNvSpPr txBox="1"/>
          <p:nvPr/>
        </p:nvSpPr>
        <p:spPr>
          <a:xfrm>
            <a:off x="9790534" y="489919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100054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27820CA-69EE-C5F2-4BF6-179617C85825}"/>
              </a:ext>
            </a:extLst>
          </p:cNvPr>
          <p:cNvSpPr txBox="1"/>
          <p:nvPr/>
        </p:nvSpPr>
        <p:spPr>
          <a:xfrm>
            <a:off x="10309179" y="4899196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100070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90E9B44-2C36-5A9C-D2AF-487E62583543}"/>
              </a:ext>
            </a:extLst>
          </p:cNvPr>
          <p:cNvSpPr txBox="1"/>
          <p:nvPr/>
        </p:nvSpPr>
        <p:spPr>
          <a:xfrm>
            <a:off x="6627153" y="4899607"/>
            <a:ext cx="9120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100007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FA1F762-9604-B24E-D2F9-81038852D03F}"/>
              </a:ext>
            </a:extLst>
          </p:cNvPr>
          <p:cNvSpPr txBox="1"/>
          <p:nvPr/>
        </p:nvSpPr>
        <p:spPr>
          <a:xfrm>
            <a:off x="7249292" y="4899607"/>
            <a:ext cx="6840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100042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96E342D-7656-80D9-D14E-1541EAAC3C20}"/>
              </a:ext>
            </a:extLst>
          </p:cNvPr>
          <p:cNvSpPr txBox="1"/>
          <p:nvPr/>
        </p:nvSpPr>
        <p:spPr>
          <a:xfrm>
            <a:off x="8310462" y="4899607"/>
            <a:ext cx="7077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197652E-C32A-9D9C-AB8C-E8D285497A41}"/>
              </a:ext>
            </a:extLst>
          </p:cNvPr>
          <p:cNvSpPr txBox="1"/>
          <p:nvPr/>
        </p:nvSpPr>
        <p:spPr>
          <a:xfrm>
            <a:off x="7753708" y="4899607"/>
            <a:ext cx="8062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100047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5FB21FE-D728-014C-437E-BD5E7CA2A274}"/>
              </a:ext>
            </a:extLst>
          </p:cNvPr>
          <p:cNvSpPr txBox="1"/>
          <p:nvPr/>
        </p:nvSpPr>
        <p:spPr>
          <a:xfrm>
            <a:off x="4550920" y="4898768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100071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A3D08C3-9E15-282C-4756-B34A023F999F}"/>
              </a:ext>
            </a:extLst>
          </p:cNvPr>
          <p:cNvSpPr txBox="1"/>
          <p:nvPr/>
        </p:nvSpPr>
        <p:spPr>
          <a:xfrm>
            <a:off x="5076360" y="4898768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100072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AF683E8-965B-5445-AFE4-3A7B3FB7E98E}"/>
              </a:ext>
            </a:extLst>
          </p:cNvPr>
          <p:cNvSpPr txBox="1"/>
          <p:nvPr/>
        </p:nvSpPr>
        <p:spPr>
          <a:xfrm>
            <a:off x="5632636" y="4898768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100073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B0AC9B3-5DEE-5220-79EA-4E02D5910C73}"/>
              </a:ext>
            </a:extLst>
          </p:cNvPr>
          <p:cNvSpPr txBox="1"/>
          <p:nvPr/>
        </p:nvSpPr>
        <p:spPr>
          <a:xfrm>
            <a:off x="6193756" y="4898768"/>
            <a:ext cx="7810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100074</a:t>
            </a:r>
          </a:p>
        </p:txBody>
      </p:sp>
    </p:spTree>
    <p:extLst>
      <p:ext uri="{BB962C8B-B14F-4D97-AF65-F5344CB8AC3E}">
        <p14:creationId xmlns:p14="http://schemas.microsoft.com/office/powerpoint/2010/main" val="1515203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4FA8E-D6A6-46E4-BCBC-18D813A94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 2D velocity model by </a:t>
            </a:r>
            <a:r>
              <a:rPr lang="en-US" dirty="0" err="1"/>
              <a:t>GeoPlot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76C15B-5439-486F-A9E7-E20602D6F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9684"/>
            <a:ext cx="738316" cy="738316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D0636B78-607A-4235-92BD-0C950CA64282}"/>
              </a:ext>
            </a:extLst>
          </p:cNvPr>
          <p:cNvSpPr/>
          <p:nvPr/>
        </p:nvSpPr>
        <p:spPr>
          <a:xfrm>
            <a:off x="882797" y="6241259"/>
            <a:ext cx="971550" cy="519111"/>
          </a:xfrm>
          <a:prstGeom prst="rightArrow">
            <a:avLst/>
          </a:prstGeom>
          <a:solidFill>
            <a:srgbClr val="66FF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D1386B-1046-45F5-BA5D-2C090C0A2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20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E1A90B-2D20-4D84-915D-FA74CE336EA7}"/>
              </a:ext>
            </a:extLst>
          </p:cNvPr>
          <p:cNvSpPr txBox="1"/>
          <p:nvPr/>
        </p:nvSpPr>
        <p:spPr>
          <a:xfrm>
            <a:off x="369159" y="1232116"/>
            <a:ext cx="5791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“MASW (2D/3D)”, “Show 2D velocity model &lt;launches </a:t>
            </a:r>
            <a:r>
              <a:rPr lang="en-US" dirty="0" err="1"/>
              <a:t>GeoPlot</a:t>
            </a:r>
            <a:r>
              <a:rPr lang="en-US" dirty="0"/>
              <a:t>&gt;”. Note that you can apply inversion before showing 2D velocity model.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00DEBA-24C4-4067-BABC-D45F8CFD03E6}"/>
              </a:ext>
            </a:extLst>
          </p:cNvPr>
          <p:cNvSpPr txBox="1"/>
          <p:nvPr/>
        </p:nvSpPr>
        <p:spPr>
          <a:xfrm>
            <a:off x="6982691" y="1343818"/>
            <a:ext cx="3781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GeoPlot</a:t>
            </a:r>
            <a:r>
              <a:rPr lang="en-US" dirty="0"/>
              <a:t> is automatically launched.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B0E936-3A10-DB40-0672-6A4C555CDA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26" y="6131656"/>
            <a:ext cx="738316" cy="7383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8C4F91-FAA2-FCC5-3972-87301FBC5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22924"/>
            <a:ext cx="4964857" cy="6889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264230-9AA5-C74C-4216-02884CA608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332" y="2419028"/>
            <a:ext cx="6356142" cy="2629305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A30201ED-7633-4EB6-91BF-D4DC461B14D2}"/>
              </a:ext>
            </a:extLst>
          </p:cNvPr>
          <p:cNvSpPr/>
          <p:nvPr/>
        </p:nvSpPr>
        <p:spPr>
          <a:xfrm>
            <a:off x="5124450" y="3501454"/>
            <a:ext cx="823863" cy="519111"/>
          </a:xfrm>
          <a:prstGeom prst="rightArrow">
            <a:avLst/>
          </a:prstGeom>
          <a:solidFill>
            <a:srgbClr val="CCFF6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FEFED7-D0E4-5DEE-3132-40A4C89F0670}"/>
              </a:ext>
            </a:extLst>
          </p:cNvPr>
          <p:cNvSpPr txBox="1"/>
          <p:nvPr/>
        </p:nvSpPr>
        <p:spPr>
          <a:xfrm>
            <a:off x="6160655" y="5329516"/>
            <a:ext cx="547551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800" dirty="0"/>
              <a:t>See </a:t>
            </a:r>
            <a:r>
              <a:rPr lang="en-US" sz="1800" i="1" dirty="0">
                <a:solidFill>
                  <a:srgbClr val="C00000"/>
                </a:solidFill>
              </a:rPr>
              <a:t>“</a:t>
            </a:r>
            <a:r>
              <a:rPr lang="en-US" sz="1800" i="1" dirty="0" err="1">
                <a:solidFill>
                  <a:srgbClr val="C00000"/>
                </a:solidFill>
              </a:rPr>
              <a:t>GeoPlot</a:t>
            </a:r>
            <a:r>
              <a:rPr lang="en-US" sz="1800" i="1" baseline="30000" dirty="0" err="1">
                <a:solidFill>
                  <a:srgbClr val="C00000"/>
                </a:solidFill>
              </a:rPr>
              <a:t>TM</a:t>
            </a:r>
            <a:r>
              <a:rPr lang="en-US" sz="1800" i="1" dirty="0">
                <a:solidFill>
                  <a:srgbClr val="C00000"/>
                </a:solidFill>
              </a:rPr>
              <a:t> Manual” </a:t>
            </a:r>
            <a:r>
              <a:rPr lang="en-US" sz="1800" dirty="0"/>
              <a:t>for more details about </a:t>
            </a:r>
            <a:r>
              <a:rPr lang="en-US" sz="1800" dirty="0" err="1"/>
              <a:t>GeoPlot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278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A006B-D48C-4CBF-8B93-B32B31026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316" y="0"/>
            <a:ext cx="10515600" cy="1325563"/>
          </a:xfrm>
        </p:spPr>
        <p:txBody>
          <a:bodyPr/>
          <a:lstStyle/>
          <a:p>
            <a:r>
              <a:rPr lang="en-US" dirty="0"/>
              <a:t>Apply inversion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0FF8A9-BCF3-4C20-BE87-E7C5CB481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E0157-4D7A-4E45-8B0A-6AF61EAF9A8B}" type="slidenum">
              <a:rPr lang="en-US" smtClean="0"/>
              <a:t>21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F0D4D9-A65D-47CD-B120-0D0352CDA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9684"/>
            <a:ext cx="738316" cy="7383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3AE99C-CFCB-4CA6-B5B6-EF38E9857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10" y="2249293"/>
            <a:ext cx="4506938" cy="15482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8A51C7-507F-49A0-B4EA-BFEA85276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8714" y="2249293"/>
            <a:ext cx="3160611" cy="1871539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6CBC14EB-5A0C-46F4-908E-2AD8B7E61BAA}"/>
              </a:ext>
            </a:extLst>
          </p:cNvPr>
          <p:cNvSpPr/>
          <p:nvPr/>
        </p:nvSpPr>
        <p:spPr>
          <a:xfrm>
            <a:off x="5725818" y="2925506"/>
            <a:ext cx="971550" cy="519111"/>
          </a:xfrm>
          <a:prstGeom prst="rightArrow">
            <a:avLst/>
          </a:prstGeom>
          <a:solidFill>
            <a:srgbClr val="66FFFF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22BAE9-84C7-43B0-9D72-450EDD32093E}"/>
              </a:ext>
            </a:extLst>
          </p:cNvPr>
          <p:cNvSpPr txBox="1"/>
          <p:nvPr/>
        </p:nvSpPr>
        <p:spPr>
          <a:xfrm>
            <a:off x="417261" y="1307518"/>
            <a:ext cx="54945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Select “MASW (2D/3D)”, “Inversion (2D/3D:All data)” to apply inversion to all dispersion curves at once.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3DEF7E-1459-419D-B8CE-611912AD3E75}"/>
              </a:ext>
            </a:extLst>
          </p:cNvPr>
          <p:cNvSpPr txBox="1"/>
          <p:nvPr/>
        </p:nvSpPr>
        <p:spPr>
          <a:xfrm>
            <a:off x="4318197" y="4778897"/>
            <a:ext cx="7677861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800" dirty="0"/>
              <a:t>See </a:t>
            </a:r>
            <a:r>
              <a:rPr lang="en-US" sz="1800" i="1" dirty="0">
                <a:solidFill>
                  <a:srgbClr val="C00000"/>
                </a:solidFill>
              </a:rPr>
              <a:t>“</a:t>
            </a:r>
            <a:r>
              <a:rPr lang="en-US" sz="1800" i="1" dirty="0" err="1">
                <a:solidFill>
                  <a:srgbClr val="C00000"/>
                </a:solidFill>
              </a:rPr>
              <a:t>SeisImager</a:t>
            </a:r>
            <a:r>
              <a:rPr lang="en-US" sz="1800" i="1" dirty="0">
                <a:solidFill>
                  <a:srgbClr val="C00000"/>
                </a:solidFill>
              </a:rPr>
              <a:t>/SW-</a:t>
            </a:r>
            <a:r>
              <a:rPr lang="en-US" sz="1800" i="1" dirty="0" err="1">
                <a:solidFill>
                  <a:srgbClr val="C00000"/>
                </a:solidFill>
              </a:rPr>
              <a:t>ProTM</a:t>
            </a:r>
            <a:r>
              <a:rPr lang="en-US" sz="1800" i="1" dirty="0">
                <a:solidFill>
                  <a:srgbClr val="C00000"/>
                </a:solidFill>
              </a:rPr>
              <a:t>  Manual”</a:t>
            </a:r>
            <a:r>
              <a:rPr lang="en-US" sz="1800" dirty="0"/>
              <a:t> for more details about various inversion.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301026-9B1A-4521-B11A-3BA23392DA6A}"/>
              </a:ext>
            </a:extLst>
          </p:cNvPr>
          <p:cNvSpPr txBox="1"/>
          <p:nvPr/>
        </p:nvSpPr>
        <p:spPr>
          <a:xfrm>
            <a:off x="6862771" y="1432772"/>
            <a:ext cx="4287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the number of iteration for inversion and click “OK” to start the inversion.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F03F04F-C065-417F-AD2A-8C9398915F72}"/>
              </a:ext>
            </a:extLst>
          </p:cNvPr>
          <p:cNvSpPr/>
          <p:nvPr/>
        </p:nvSpPr>
        <p:spPr>
          <a:xfrm>
            <a:off x="8902378" y="2730339"/>
            <a:ext cx="1215115" cy="3207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859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E11CCF-E9D8-4A9F-96BB-837C46FE7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 Atom data files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EEED6E-B96E-4314-9FF0-1086D1926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803" y="4260273"/>
            <a:ext cx="3219450" cy="9429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ADDBEC-AF55-410D-82C3-F01D62CFB5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" y="6095528"/>
            <a:ext cx="743294" cy="74329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3219FF0-59DD-417F-A4B4-80DD39CBC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713204-3853-45C2-85D0-364AE1A73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51" y="1864638"/>
            <a:ext cx="613750" cy="6137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6954D0-A8E4-405D-936E-33127A048E8D}"/>
              </a:ext>
            </a:extLst>
          </p:cNvPr>
          <p:cNvSpPr txBox="1"/>
          <p:nvPr/>
        </p:nvSpPr>
        <p:spPr>
          <a:xfrm>
            <a:off x="598054" y="1409302"/>
            <a:ext cx="4084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Double click icon to launch </a:t>
            </a:r>
            <a:r>
              <a:rPr lang="en-US" dirty="0" err="1"/>
              <a:t>SPACPlus</a:t>
            </a:r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930AC8-8A0A-460F-A491-67CDC33E5457}"/>
              </a:ext>
            </a:extLst>
          </p:cNvPr>
          <p:cNvSpPr txBox="1"/>
          <p:nvPr/>
        </p:nvSpPr>
        <p:spPr>
          <a:xfrm>
            <a:off x="598054" y="3714763"/>
            <a:ext cx="35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“File”, “Open folder”.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AF5580-77B4-4315-B5DA-865366F0003A}"/>
              </a:ext>
            </a:extLst>
          </p:cNvPr>
          <p:cNvSpPr/>
          <p:nvPr/>
        </p:nvSpPr>
        <p:spPr>
          <a:xfrm>
            <a:off x="6688681" y="1023868"/>
            <a:ext cx="2743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Select a root folder of data.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78ACFCE-68E9-4CAB-A94A-E595B34262D0}"/>
              </a:ext>
            </a:extLst>
          </p:cNvPr>
          <p:cNvSpPr/>
          <p:nvPr/>
        </p:nvSpPr>
        <p:spPr>
          <a:xfrm rot="5400000">
            <a:off x="1548750" y="2873859"/>
            <a:ext cx="97155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4E5F2455-E8DD-44E8-B82A-157F11DC0A5B}"/>
              </a:ext>
            </a:extLst>
          </p:cNvPr>
          <p:cNvSpPr/>
          <p:nvPr/>
        </p:nvSpPr>
        <p:spPr>
          <a:xfrm rot="18910067">
            <a:off x="4235334" y="3602110"/>
            <a:ext cx="194608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A7AD47-656B-F591-6776-B5BCBCE436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5501" y="1724362"/>
            <a:ext cx="5311600" cy="45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32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033DE-14ED-4CB7-B4CF-A896CC5E7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 Atom data files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6C1DB9-FDA0-4FAB-A8BD-F8AF381291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" y="6095528"/>
            <a:ext cx="743294" cy="74329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17089-0F0F-4F30-BD4E-A49540F44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8B26DC-3F51-4BA6-9846-F9CF34DE12D4}"/>
              </a:ext>
            </a:extLst>
          </p:cNvPr>
          <p:cNvSpPr txBox="1"/>
          <p:nvPr/>
        </p:nvSpPr>
        <p:spPr>
          <a:xfrm>
            <a:off x="551872" y="2190763"/>
            <a:ext cx="574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Confirm number of seismograph (Atom acquisition units).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5D3C96-AAD9-4FF1-827A-FC7A57A7D2D9}"/>
              </a:ext>
            </a:extLst>
          </p:cNvPr>
          <p:cNvSpPr txBox="1"/>
          <p:nvPr/>
        </p:nvSpPr>
        <p:spPr>
          <a:xfrm>
            <a:off x="551872" y="4297906"/>
            <a:ext cx="574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Confirm number common time blocks (CTB).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8D33F293-3B07-44C5-A7FA-94DED5EA4653}"/>
              </a:ext>
            </a:extLst>
          </p:cNvPr>
          <p:cNvSpPr/>
          <p:nvPr/>
        </p:nvSpPr>
        <p:spPr>
          <a:xfrm rot="5400000">
            <a:off x="2167586" y="3169445"/>
            <a:ext cx="97155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2D203B6-0FB8-4F0E-4870-C9AB5C7C3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9128" y="1575518"/>
            <a:ext cx="3206538" cy="21796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710B9F-9555-D8B2-112C-EC706FD00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8920" y="4297905"/>
            <a:ext cx="3944880" cy="213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06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25B9BD8-E2BA-E1F0-21E0-FF986FA3A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34" y="1604200"/>
            <a:ext cx="11353590" cy="51171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F82B48-0C07-4D26-8754-B099E7BD5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time blocks (CTBs)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8C33C8-E1CF-4193-8889-EF7C761D50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" y="6095528"/>
            <a:ext cx="743294" cy="74329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38DEA-3F3D-4D50-9A39-7F036CEE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208881-EB32-486B-B46F-4C062CF16C8E}"/>
              </a:ext>
            </a:extLst>
          </p:cNvPr>
          <p:cNvSpPr txBox="1"/>
          <p:nvPr/>
        </p:nvSpPr>
        <p:spPr>
          <a:xfrm>
            <a:off x="395188" y="1115083"/>
            <a:ext cx="5137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example data include 20 CTBs.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286FE7-464F-4E08-985F-A2F04A959461}"/>
              </a:ext>
            </a:extLst>
          </p:cNvPr>
          <p:cNvSpPr/>
          <p:nvPr/>
        </p:nvSpPr>
        <p:spPr>
          <a:xfrm>
            <a:off x="1928879" y="2059420"/>
            <a:ext cx="390116" cy="454877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449332-60AB-4A40-BE4B-1B2150A02813}"/>
              </a:ext>
            </a:extLst>
          </p:cNvPr>
          <p:cNvSpPr/>
          <p:nvPr/>
        </p:nvSpPr>
        <p:spPr>
          <a:xfrm>
            <a:off x="10886625" y="2059420"/>
            <a:ext cx="390116" cy="4548770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E9CA5C-7B43-4258-992F-4AE083691B5C}"/>
              </a:ext>
            </a:extLst>
          </p:cNvPr>
          <p:cNvSpPr txBox="1"/>
          <p:nvPr/>
        </p:nvSpPr>
        <p:spPr>
          <a:xfrm>
            <a:off x="1096300" y="1647144"/>
            <a:ext cx="7204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CTB 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BDB8FF-D8F8-407C-9FFD-358F5E783283}"/>
              </a:ext>
            </a:extLst>
          </p:cNvPr>
          <p:cNvSpPr txBox="1"/>
          <p:nvPr/>
        </p:nvSpPr>
        <p:spPr>
          <a:xfrm>
            <a:off x="1902690" y="1647144"/>
            <a:ext cx="7204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CTB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C39C74-42D6-4255-BBD7-612FAAAACDB7}"/>
              </a:ext>
            </a:extLst>
          </p:cNvPr>
          <p:cNvSpPr txBox="1"/>
          <p:nvPr/>
        </p:nvSpPr>
        <p:spPr>
          <a:xfrm>
            <a:off x="10735481" y="1630196"/>
            <a:ext cx="8783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CTB 19</a:t>
            </a:r>
          </a:p>
        </p:txBody>
      </p:sp>
    </p:spTree>
    <p:extLst>
      <p:ext uri="{BB962C8B-B14F-4D97-AF65-F5344CB8AC3E}">
        <p14:creationId xmlns:p14="http://schemas.microsoft.com/office/powerpoint/2010/main" val="145854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D4743-7BC5-4537-8C19-3FC48826F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70961"/>
          </a:xfrm>
        </p:spPr>
        <p:txBody>
          <a:bodyPr>
            <a:normAutofit fontScale="90000"/>
          </a:bodyPr>
          <a:lstStyle/>
          <a:p>
            <a:r>
              <a:rPr lang="en-US" dirty="0"/>
              <a:t>Prepare geometry file (MAM 2D Geometry.txt)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9ECC5B-2BC1-4282-9AFF-CD63C87D7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E3C688-48F6-4E42-A63E-8988F4DD5B32}"/>
              </a:ext>
            </a:extLst>
          </p:cNvPr>
          <p:cNvSpPr txBox="1"/>
          <p:nvPr/>
        </p:nvSpPr>
        <p:spPr>
          <a:xfrm>
            <a:off x="5945022" y="3809857"/>
            <a:ext cx="492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.</a:t>
            </a:r>
          </a:p>
          <a:p>
            <a:r>
              <a:rPr lang="en-US" sz="1200" dirty="0"/>
              <a:t>.</a:t>
            </a:r>
          </a:p>
          <a:p>
            <a:endParaRPr lang="en-US" sz="12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7A8F26-9A3B-4467-90F4-76C4C34D1BA8}"/>
              </a:ext>
            </a:extLst>
          </p:cNvPr>
          <p:cNvCxnSpPr/>
          <p:nvPr/>
        </p:nvCxnSpPr>
        <p:spPr>
          <a:xfrm>
            <a:off x="2359171" y="1110085"/>
            <a:ext cx="0" cy="29893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71B5BAD-F5DB-4AB7-A4A4-E7DAB7C64BED}"/>
              </a:ext>
            </a:extLst>
          </p:cNvPr>
          <p:cNvCxnSpPr/>
          <p:nvPr/>
        </p:nvCxnSpPr>
        <p:spPr>
          <a:xfrm>
            <a:off x="3475199" y="1102757"/>
            <a:ext cx="0" cy="29893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97868DF-6229-40C5-BA0D-B66E8592992B}"/>
              </a:ext>
            </a:extLst>
          </p:cNvPr>
          <p:cNvCxnSpPr/>
          <p:nvPr/>
        </p:nvCxnSpPr>
        <p:spPr>
          <a:xfrm>
            <a:off x="4194837" y="1114480"/>
            <a:ext cx="0" cy="29893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D3EEFD9-F7BB-4817-9CDE-A7C8F9FD233F}"/>
              </a:ext>
            </a:extLst>
          </p:cNvPr>
          <p:cNvCxnSpPr/>
          <p:nvPr/>
        </p:nvCxnSpPr>
        <p:spPr>
          <a:xfrm>
            <a:off x="5050237" y="1137926"/>
            <a:ext cx="0" cy="29893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39A3D80-16A2-4899-94BF-4DE4F6D4E6C3}"/>
              </a:ext>
            </a:extLst>
          </p:cNvPr>
          <p:cNvSpPr txBox="1"/>
          <p:nvPr/>
        </p:nvSpPr>
        <p:spPr>
          <a:xfrm>
            <a:off x="1719586" y="740753"/>
            <a:ext cx="1230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CTB index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61C3CC-2E63-4BE2-90BA-03AA050D76FD}"/>
              </a:ext>
            </a:extLst>
          </p:cNvPr>
          <p:cNvSpPr txBox="1"/>
          <p:nvPr/>
        </p:nvSpPr>
        <p:spPr>
          <a:xfrm>
            <a:off x="2782801" y="740753"/>
            <a:ext cx="1230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Atom 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971497-FC7A-4F22-9C22-14B8C2510E50}"/>
              </a:ext>
            </a:extLst>
          </p:cNvPr>
          <p:cNvSpPr txBox="1"/>
          <p:nvPr/>
        </p:nvSpPr>
        <p:spPr>
          <a:xfrm>
            <a:off x="4028146" y="740019"/>
            <a:ext cx="362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332DB8-DB43-4457-8137-5274E741162F}"/>
              </a:ext>
            </a:extLst>
          </p:cNvPr>
          <p:cNvSpPr txBox="1"/>
          <p:nvPr/>
        </p:nvSpPr>
        <p:spPr>
          <a:xfrm>
            <a:off x="4871461" y="755406"/>
            <a:ext cx="362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70C5B0-CABB-4415-B90D-341C3B2A35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" y="6095528"/>
            <a:ext cx="743294" cy="7432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4C24ADD-79B8-2F07-81CA-D1A0FEC9673D}"/>
              </a:ext>
            </a:extLst>
          </p:cNvPr>
          <p:cNvSpPr txBox="1"/>
          <p:nvPr/>
        </p:nvSpPr>
        <p:spPr>
          <a:xfrm>
            <a:off x="2195983" y="1436865"/>
            <a:ext cx="609442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0	100007	0	0</a:t>
            </a:r>
          </a:p>
          <a:p>
            <a:r>
              <a:rPr lang="en-US" sz="1200" dirty="0"/>
              <a:t>0	100042	5	0</a:t>
            </a:r>
          </a:p>
          <a:p>
            <a:r>
              <a:rPr lang="en-US" sz="1200" dirty="0"/>
              <a:t>0	100047	10	0</a:t>
            </a:r>
          </a:p>
          <a:p>
            <a:r>
              <a:rPr lang="en-US" sz="1200" dirty="0"/>
              <a:t>0	100048	15	0</a:t>
            </a:r>
          </a:p>
          <a:p>
            <a:r>
              <a:rPr lang="en-US" sz="1200" dirty="0"/>
              <a:t>0	100049	20	0</a:t>
            </a:r>
          </a:p>
          <a:p>
            <a:r>
              <a:rPr lang="en-US" sz="1200" dirty="0"/>
              <a:t>0	100050	25	0</a:t>
            </a:r>
          </a:p>
          <a:p>
            <a:r>
              <a:rPr lang="en-US" sz="1200" dirty="0"/>
              <a:t>0	100054	30	0</a:t>
            </a:r>
          </a:p>
          <a:p>
            <a:r>
              <a:rPr lang="en-US" sz="1200" dirty="0"/>
              <a:t>0	100070	35	0</a:t>
            </a:r>
          </a:p>
          <a:p>
            <a:r>
              <a:rPr lang="en-US" sz="1200" dirty="0"/>
              <a:t>0	100071	40	0</a:t>
            </a:r>
          </a:p>
          <a:p>
            <a:r>
              <a:rPr lang="en-US" sz="1200" dirty="0"/>
              <a:t>0	100072	45	0</a:t>
            </a:r>
          </a:p>
          <a:p>
            <a:r>
              <a:rPr lang="en-US" sz="1200" dirty="0"/>
              <a:t>0	100073	50	0</a:t>
            </a:r>
          </a:p>
          <a:p>
            <a:r>
              <a:rPr lang="en-US" sz="1200" dirty="0"/>
              <a:t>0	100074	55	0</a:t>
            </a:r>
          </a:p>
          <a:p>
            <a:r>
              <a:rPr lang="en-US" sz="1200" dirty="0"/>
              <a:t>1	100049	20	0</a:t>
            </a:r>
          </a:p>
          <a:p>
            <a:r>
              <a:rPr lang="en-US" sz="1200" dirty="0"/>
              <a:t>1	100050	25	0</a:t>
            </a:r>
          </a:p>
          <a:p>
            <a:r>
              <a:rPr lang="en-US" sz="1200" dirty="0"/>
              <a:t>1	100054	30	0</a:t>
            </a:r>
          </a:p>
          <a:p>
            <a:r>
              <a:rPr lang="en-US" sz="1200" dirty="0"/>
              <a:t>1	100070	35	0</a:t>
            </a:r>
          </a:p>
          <a:p>
            <a:r>
              <a:rPr lang="en-US" sz="1200" dirty="0"/>
              <a:t>1	100071	40	0</a:t>
            </a:r>
          </a:p>
          <a:p>
            <a:r>
              <a:rPr lang="en-US" sz="1200" dirty="0"/>
              <a:t>1	100072	45	0</a:t>
            </a:r>
          </a:p>
          <a:p>
            <a:r>
              <a:rPr lang="en-US" sz="1200" dirty="0"/>
              <a:t>1	100073	50	0</a:t>
            </a:r>
          </a:p>
          <a:p>
            <a:r>
              <a:rPr lang="en-US" sz="1200" dirty="0"/>
              <a:t>1	100074	55	0</a:t>
            </a:r>
          </a:p>
          <a:p>
            <a:r>
              <a:rPr lang="en-US" sz="1200" dirty="0"/>
              <a:t>1	100007	60	0</a:t>
            </a:r>
          </a:p>
          <a:p>
            <a:r>
              <a:rPr lang="en-US" sz="1200" dirty="0"/>
              <a:t>1	100042	65	0</a:t>
            </a:r>
          </a:p>
          <a:p>
            <a:r>
              <a:rPr lang="en-US" sz="1200" dirty="0"/>
              <a:t>1	100047	70	0</a:t>
            </a:r>
          </a:p>
          <a:p>
            <a:r>
              <a:rPr lang="en-US" sz="1200" dirty="0"/>
              <a:t>1	100048	75	0</a:t>
            </a:r>
          </a:p>
          <a:p>
            <a:r>
              <a:rPr lang="en-US" sz="1200" dirty="0"/>
              <a:t>2	100071	40	0</a:t>
            </a:r>
          </a:p>
          <a:p>
            <a:r>
              <a:rPr lang="en-US" sz="1200" dirty="0"/>
              <a:t>2	100072	45	0</a:t>
            </a:r>
          </a:p>
          <a:p>
            <a:r>
              <a:rPr lang="en-US" sz="1200" dirty="0"/>
              <a:t>2	100073	50	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80EEA6-4B08-28C5-7D7F-61213011ADDD}"/>
              </a:ext>
            </a:extLst>
          </p:cNvPr>
          <p:cNvSpPr txBox="1"/>
          <p:nvPr/>
        </p:nvSpPr>
        <p:spPr>
          <a:xfrm>
            <a:off x="1096300" y="1647144"/>
            <a:ext cx="7204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CTB 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81836E-83BF-7D85-6E7A-DDA964C5DB0C}"/>
              </a:ext>
            </a:extLst>
          </p:cNvPr>
          <p:cNvSpPr txBox="1"/>
          <p:nvPr/>
        </p:nvSpPr>
        <p:spPr>
          <a:xfrm>
            <a:off x="1096300" y="3791355"/>
            <a:ext cx="7204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CTB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57D02E-58D2-5716-554E-DE7D855EAF14}"/>
              </a:ext>
            </a:extLst>
          </p:cNvPr>
          <p:cNvSpPr txBox="1"/>
          <p:nvPr/>
        </p:nvSpPr>
        <p:spPr>
          <a:xfrm>
            <a:off x="10475459" y="5438625"/>
            <a:ext cx="8783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CTB 19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4C498C-2A6F-BDEB-F745-CDD97DE2B42B}"/>
              </a:ext>
            </a:extLst>
          </p:cNvPr>
          <p:cNvSpPr txBox="1"/>
          <p:nvPr/>
        </p:nvSpPr>
        <p:spPr>
          <a:xfrm>
            <a:off x="7023422" y="1551138"/>
            <a:ext cx="4301872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17	100049	380	0</a:t>
            </a:r>
          </a:p>
          <a:p>
            <a:r>
              <a:rPr lang="en-US" sz="1200" dirty="0"/>
              <a:t>17	100050	385	0</a:t>
            </a:r>
          </a:p>
          <a:p>
            <a:r>
              <a:rPr lang="en-US" sz="1200" dirty="0"/>
              <a:t>17	100054	390	0</a:t>
            </a:r>
          </a:p>
          <a:p>
            <a:r>
              <a:rPr lang="en-US" sz="1200" dirty="0"/>
              <a:t>17	100070	395	0</a:t>
            </a:r>
          </a:p>
          <a:p>
            <a:r>
              <a:rPr lang="en-US" sz="1200" dirty="0"/>
              <a:t>18	100007	360	0</a:t>
            </a:r>
          </a:p>
          <a:p>
            <a:r>
              <a:rPr lang="en-US" sz="1200" dirty="0"/>
              <a:t>18	100042	365	0</a:t>
            </a:r>
          </a:p>
          <a:p>
            <a:r>
              <a:rPr lang="en-US" sz="1200" dirty="0"/>
              <a:t>18	100047	370	0</a:t>
            </a:r>
          </a:p>
          <a:p>
            <a:r>
              <a:rPr lang="en-US" sz="1200" dirty="0"/>
              <a:t>18	100048	375	0</a:t>
            </a:r>
          </a:p>
          <a:p>
            <a:r>
              <a:rPr lang="en-US" sz="1200" dirty="0"/>
              <a:t>18	100049	380	0</a:t>
            </a:r>
          </a:p>
          <a:p>
            <a:r>
              <a:rPr lang="en-US" sz="1200" dirty="0"/>
              <a:t>18	100050	385	0</a:t>
            </a:r>
          </a:p>
          <a:p>
            <a:r>
              <a:rPr lang="en-US" sz="1200" dirty="0"/>
              <a:t>18	100054	390	0</a:t>
            </a:r>
          </a:p>
          <a:p>
            <a:r>
              <a:rPr lang="en-US" sz="1200" dirty="0"/>
              <a:t>18	100070	395	0</a:t>
            </a:r>
          </a:p>
          <a:p>
            <a:r>
              <a:rPr lang="en-US" sz="1200" dirty="0"/>
              <a:t>18	100071	400	0</a:t>
            </a:r>
          </a:p>
          <a:p>
            <a:r>
              <a:rPr lang="en-US" sz="1200" dirty="0"/>
              <a:t>18	100072	405	0</a:t>
            </a:r>
          </a:p>
          <a:p>
            <a:r>
              <a:rPr lang="en-US" sz="1200" dirty="0"/>
              <a:t>18	100073	410	0</a:t>
            </a:r>
          </a:p>
          <a:p>
            <a:r>
              <a:rPr lang="en-US" sz="1200" dirty="0"/>
              <a:t>18	100074	415	0</a:t>
            </a:r>
          </a:p>
          <a:p>
            <a:r>
              <a:rPr lang="en-US" sz="1200" dirty="0"/>
              <a:t>19	100049	380	0</a:t>
            </a:r>
          </a:p>
          <a:p>
            <a:r>
              <a:rPr lang="en-US" sz="1200" dirty="0"/>
              <a:t>19	100050	385	0</a:t>
            </a:r>
          </a:p>
          <a:p>
            <a:r>
              <a:rPr lang="en-US" sz="1200" dirty="0"/>
              <a:t>19	100054	390	0</a:t>
            </a:r>
          </a:p>
          <a:p>
            <a:r>
              <a:rPr lang="en-US" sz="1200" dirty="0"/>
              <a:t>19	100070	395	0</a:t>
            </a:r>
          </a:p>
          <a:p>
            <a:r>
              <a:rPr lang="en-US" sz="1200" dirty="0"/>
              <a:t>19	100071	400	0</a:t>
            </a:r>
          </a:p>
          <a:p>
            <a:r>
              <a:rPr lang="en-US" sz="1200" dirty="0"/>
              <a:t>19	100072	405	0</a:t>
            </a:r>
          </a:p>
          <a:p>
            <a:r>
              <a:rPr lang="en-US" sz="1200" dirty="0"/>
              <a:t>19	100073	410	0</a:t>
            </a:r>
          </a:p>
          <a:p>
            <a:r>
              <a:rPr lang="en-US" sz="1200" dirty="0"/>
              <a:t>19	100074	415	0</a:t>
            </a:r>
          </a:p>
          <a:p>
            <a:r>
              <a:rPr lang="en-US" sz="1200" dirty="0"/>
              <a:t>19	100007	420	0</a:t>
            </a:r>
          </a:p>
          <a:p>
            <a:r>
              <a:rPr lang="en-US" sz="1200" dirty="0"/>
              <a:t>19	100042	425	0</a:t>
            </a:r>
          </a:p>
          <a:p>
            <a:r>
              <a:rPr lang="en-US" sz="1200" dirty="0"/>
              <a:t>19	100047	430	0</a:t>
            </a:r>
          </a:p>
          <a:p>
            <a:r>
              <a:rPr lang="en-US" sz="1200" dirty="0"/>
              <a:t>19	100048	435	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D94366E-AB61-3362-FCFB-670F6CDCD54C}"/>
              </a:ext>
            </a:extLst>
          </p:cNvPr>
          <p:cNvSpPr/>
          <p:nvPr/>
        </p:nvSpPr>
        <p:spPr>
          <a:xfrm>
            <a:off x="1928879" y="3695307"/>
            <a:ext cx="3430112" cy="2196446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EC08E7-9884-0480-41AB-796EC1436BDA}"/>
              </a:ext>
            </a:extLst>
          </p:cNvPr>
          <p:cNvSpPr/>
          <p:nvPr/>
        </p:nvSpPr>
        <p:spPr>
          <a:xfrm>
            <a:off x="6974869" y="4524866"/>
            <a:ext cx="3288252" cy="2196445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A176B5D-4C79-B192-D95B-C932ECB7AA9B}"/>
              </a:ext>
            </a:extLst>
          </p:cNvPr>
          <p:cNvSpPr/>
          <p:nvPr/>
        </p:nvSpPr>
        <p:spPr>
          <a:xfrm>
            <a:off x="1928878" y="1451518"/>
            <a:ext cx="3430111" cy="22060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21A7295-F0D4-D579-E9CC-228D57CEC063}"/>
              </a:ext>
            </a:extLst>
          </p:cNvPr>
          <p:cNvSpPr/>
          <p:nvPr/>
        </p:nvSpPr>
        <p:spPr>
          <a:xfrm>
            <a:off x="3601039" y="928283"/>
            <a:ext cx="5021236" cy="5869247"/>
          </a:xfrm>
          <a:custGeom>
            <a:avLst/>
            <a:gdLst>
              <a:gd name="connsiteX0" fmla="*/ 0 w 5125608"/>
              <a:gd name="connsiteY0" fmla="*/ 5717964 h 6026396"/>
              <a:gd name="connsiteX1" fmla="*/ 1583703 w 5125608"/>
              <a:gd name="connsiteY1" fmla="*/ 5859366 h 6026396"/>
              <a:gd name="connsiteX2" fmla="*/ 2187019 w 5125608"/>
              <a:gd name="connsiteY2" fmla="*/ 5755671 h 6026396"/>
              <a:gd name="connsiteX3" fmla="*/ 2686639 w 5125608"/>
              <a:gd name="connsiteY3" fmla="*/ 2635399 h 6026396"/>
              <a:gd name="connsiteX4" fmla="*/ 3355942 w 5125608"/>
              <a:gd name="connsiteY4" fmla="*/ 184430 h 6026396"/>
              <a:gd name="connsiteX5" fmla="*/ 4949072 w 5125608"/>
              <a:gd name="connsiteY5" fmla="*/ 231564 h 6026396"/>
              <a:gd name="connsiteX6" fmla="*/ 5015060 w 5125608"/>
              <a:gd name="connsiteY6" fmla="*/ 684050 h 6026396"/>
              <a:gd name="connsiteX0" fmla="*/ 0 w 5048934"/>
              <a:gd name="connsiteY0" fmla="*/ 5793399 h 6101831"/>
              <a:gd name="connsiteX1" fmla="*/ 1583703 w 5048934"/>
              <a:gd name="connsiteY1" fmla="*/ 5934801 h 6101831"/>
              <a:gd name="connsiteX2" fmla="*/ 2187019 w 5048934"/>
              <a:gd name="connsiteY2" fmla="*/ 5831106 h 6101831"/>
              <a:gd name="connsiteX3" fmla="*/ 2686639 w 5048934"/>
              <a:gd name="connsiteY3" fmla="*/ 2710834 h 6101831"/>
              <a:gd name="connsiteX4" fmla="*/ 3355942 w 5048934"/>
              <a:gd name="connsiteY4" fmla="*/ 259865 h 6101831"/>
              <a:gd name="connsiteX5" fmla="*/ 4694548 w 5048934"/>
              <a:gd name="connsiteY5" fmla="*/ 127890 h 6101831"/>
              <a:gd name="connsiteX6" fmla="*/ 5015060 w 5048934"/>
              <a:gd name="connsiteY6" fmla="*/ 759485 h 6101831"/>
              <a:gd name="connsiteX0" fmla="*/ 0 w 5021236"/>
              <a:gd name="connsiteY0" fmla="*/ 5793399 h 6101831"/>
              <a:gd name="connsiteX1" fmla="*/ 1583703 w 5021236"/>
              <a:gd name="connsiteY1" fmla="*/ 5934801 h 6101831"/>
              <a:gd name="connsiteX2" fmla="*/ 2187019 w 5021236"/>
              <a:gd name="connsiteY2" fmla="*/ 5831106 h 6101831"/>
              <a:gd name="connsiteX3" fmla="*/ 2686639 w 5021236"/>
              <a:gd name="connsiteY3" fmla="*/ 2710834 h 6101831"/>
              <a:gd name="connsiteX4" fmla="*/ 3355942 w 5021236"/>
              <a:gd name="connsiteY4" fmla="*/ 259865 h 6101831"/>
              <a:gd name="connsiteX5" fmla="*/ 4694548 w 5021236"/>
              <a:gd name="connsiteY5" fmla="*/ 127890 h 6101831"/>
              <a:gd name="connsiteX6" fmla="*/ 5015060 w 5021236"/>
              <a:gd name="connsiteY6" fmla="*/ 759485 h 6101831"/>
              <a:gd name="connsiteX0" fmla="*/ 0 w 5021236"/>
              <a:gd name="connsiteY0" fmla="*/ 5793399 h 6147898"/>
              <a:gd name="connsiteX1" fmla="*/ 678729 w 5021236"/>
              <a:gd name="connsiteY1" fmla="*/ 6038496 h 6147898"/>
              <a:gd name="connsiteX2" fmla="*/ 2187019 w 5021236"/>
              <a:gd name="connsiteY2" fmla="*/ 5831106 h 6147898"/>
              <a:gd name="connsiteX3" fmla="*/ 2686639 w 5021236"/>
              <a:gd name="connsiteY3" fmla="*/ 2710834 h 6147898"/>
              <a:gd name="connsiteX4" fmla="*/ 3355942 w 5021236"/>
              <a:gd name="connsiteY4" fmla="*/ 259865 h 6147898"/>
              <a:gd name="connsiteX5" fmla="*/ 4694548 w 5021236"/>
              <a:gd name="connsiteY5" fmla="*/ 127890 h 6147898"/>
              <a:gd name="connsiteX6" fmla="*/ 5015060 w 5021236"/>
              <a:gd name="connsiteY6" fmla="*/ 759485 h 6147898"/>
              <a:gd name="connsiteX0" fmla="*/ 0 w 5021236"/>
              <a:gd name="connsiteY0" fmla="*/ 5793399 h 6048424"/>
              <a:gd name="connsiteX1" fmla="*/ 678729 w 5021236"/>
              <a:gd name="connsiteY1" fmla="*/ 6038496 h 6048424"/>
              <a:gd name="connsiteX2" fmla="*/ 2224726 w 5021236"/>
              <a:gd name="connsiteY2" fmla="*/ 5642570 h 6048424"/>
              <a:gd name="connsiteX3" fmla="*/ 2686639 w 5021236"/>
              <a:gd name="connsiteY3" fmla="*/ 2710834 h 6048424"/>
              <a:gd name="connsiteX4" fmla="*/ 3355942 w 5021236"/>
              <a:gd name="connsiteY4" fmla="*/ 259865 h 6048424"/>
              <a:gd name="connsiteX5" fmla="*/ 4694548 w 5021236"/>
              <a:gd name="connsiteY5" fmla="*/ 127890 h 6048424"/>
              <a:gd name="connsiteX6" fmla="*/ 5015060 w 5021236"/>
              <a:gd name="connsiteY6" fmla="*/ 759485 h 6048424"/>
              <a:gd name="connsiteX0" fmla="*/ 0 w 5021236"/>
              <a:gd name="connsiteY0" fmla="*/ 5793399 h 6048424"/>
              <a:gd name="connsiteX1" fmla="*/ 678729 w 5021236"/>
              <a:gd name="connsiteY1" fmla="*/ 6038496 h 6048424"/>
              <a:gd name="connsiteX2" fmla="*/ 2224726 w 5021236"/>
              <a:gd name="connsiteY2" fmla="*/ 5642570 h 6048424"/>
              <a:gd name="connsiteX3" fmla="*/ 2686639 w 5021236"/>
              <a:gd name="connsiteY3" fmla="*/ 2710834 h 6048424"/>
              <a:gd name="connsiteX4" fmla="*/ 3355942 w 5021236"/>
              <a:gd name="connsiteY4" fmla="*/ 259865 h 6048424"/>
              <a:gd name="connsiteX5" fmla="*/ 4694548 w 5021236"/>
              <a:gd name="connsiteY5" fmla="*/ 127890 h 6048424"/>
              <a:gd name="connsiteX6" fmla="*/ 5015060 w 5021236"/>
              <a:gd name="connsiteY6" fmla="*/ 759485 h 6048424"/>
              <a:gd name="connsiteX0" fmla="*/ 0 w 5021236"/>
              <a:gd name="connsiteY0" fmla="*/ 5690775 h 5945800"/>
              <a:gd name="connsiteX1" fmla="*/ 678729 w 5021236"/>
              <a:gd name="connsiteY1" fmla="*/ 5935872 h 5945800"/>
              <a:gd name="connsiteX2" fmla="*/ 2224726 w 5021236"/>
              <a:gd name="connsiteY2" fmla="*/ 5539946 h 5945800"/>
              <a:gd name="connsiteX3" fmla="*/ 2686639 w 5021236"/>
              <a:gd name="connsiteY3" fmla="*/ 2608210 h 5945800"/>
              <a:gd name="connsiteX4" fmla="*/ 3186259 w 5021236"/>
              <a:gd name="connsiteY4" fmla="*/ 487179 h 5945800"/>
              <a:gd name="connsiteX5" fmla="*/ 4694548 w 5021236"/>
              <a:gd name="connsiteY5" fmla="*/ 25266 h 5945800"/>
              <a:gd name="connsiteX6" fmla="*/ 5015060 w 5021236"/>
              <a:gd name="connsiteY6" fmla="*/ 656861 h 5945800"/>
              <a:gd name="connsiteX0" fmla="*/ 0 w 5021236"/>
              <a:gd name="connsiteY0" fmla="*/ 5576212 h 5831237"/>
              <a:gd name="connsiteX1" fmla="*/ 678729 w 5021236"/>
              <a:gd name="connsiteY1" fmla="*/ 5821309 h 5831237"/>
              <a:gd name="connsiteX2" fmla="*/ 2224726 w 5021236"/>
              <a:gd name="connsiteY2" fmla="*/ 5425383 h 5831237"/>
              <a:gd name="connsiteX3" fmla="*/ 2686639 w 5021236"/>
              <a:gd name="connsiteY3" fmla="*/ 2493647 h 5831237"/>
              <a:gd name="connsiteX4" fmla="*/ 3186259 w 5021236"/>
              <a:gd name="connsiteY4" fmla="*/ 372616 h 5831237"/>
              <a:gd name="connsiteX5" fmla="*/ 4694548 w 5021236"/>
              <a:gd name="connsiteY5" fmla="*/ 42679 h 5831237"/>
              <a:gd name="connsiteX6" fmla="*/ 5015060 w 5021236"/>
              <a:gd name="connsiteY6" fmla="*/ 542298 h 5831237"/>
              <a:gd name="connsiteX0" fmla="*/ 0 w 5021236"/>
              <a:gd name="connsiteY0" fmla="*/ 5576212 h 5846495"/>
              <a:gd name="connsiteX1" fmla="*/ 678729 w 5021236"/>
              <a:gd name="connsiteY1" fmla="*/ 5821309 h 5846495"/>
              <a:gd name="connsiteX2" fmla="*/ 2224726 w 5021236"/>
              <a:gd name="connsiteY2" fmla="*/ 5425383 h 5846495"/>
              <a:gd name="connsiteX3" fmla="*/ 2686639 w 5021236"/>
              <a:gd name="connsiteY3" fmla="*/ 2493647 h 5846495"/>
              <a:gd name="connsiteX4" fmla="*/ 3186259 w 5021236"/>
              <a:gd name="connsiteY4" fmla="*/ 372616 h 5846495"/>
              <a:gd name="connsiteX5" fmla="*/ 4694548 w 5021236"/>
              <a:gd name="connsiteY5" fmla="*/ 42679 h 5846495"/>
              <a:gd name="connsiteX6" fmla="*/ 5015060 w 5021236"/>
              <a:gd name="connsiteY6" fmla="*/ 542298 h 5846495"/>
              <a:gd name="connsiteX0" fmla="*/ 0 w 5021236"/>
              <a:gd name="connsiteY0" fmla="*/ 5576212 h 5842329"/>
              <a:gd name="connsiteX1" fmla="*/ 678729 w 5021236"/>
              <a:gd name="connsiteY1" fmla="*/ 5821309 h 5842329"/>
              <a:gd name="connsiteX2" fmla="*/ 2224726 w 5021236"/>
              <a:gd name="connsiteY2" fmla="*/ 5425383 h 5842329"/>
              <a:gd name="connsiteX3" fmla="*/ 2686639 w 5021236"/>
              <a:gd name="connsiteY3" fmla="*/ 2493647 h 5842329"/>
              <a:gd name="connsiteX4" fmla="*/ 3186259 w 5021236"/>
              <a:gd name="connsiteY4" fmla="*/ 372616 h 5842329"/>
              <a:gd name="connsiteX5" fmla="*/ 4694548 w 5021236"/>
              <a:gd name="connsiteY5" fmla="*/ 42679 h 5842329"/>
              <a:gd name="connsiteX6" fmla="*/ 5015060 w 5021236"/>
              <a:gd name="connsiteY6" fmla="*/ 542298 h 5842329"/>
              <a:gd name="connsiteX0" fmla="*/ 0 w 5021236"/>
              <a:gd name="connsiteY0" fmla="*/ 5576212 h 5830141"/>
              <a:gd name="connsiteX1" fmla="*/ 678729 w 5021236"/>
              <a:gd name="connsiteY1" fmla="*/ 5821309 h 5830141"/>
              <a:gd name="connsiteX2" fmla="*/ 2111604 w 5021236"/>
              <a:gd name="connsiteY2" fmla="*/ 5349968 h 5830141"/>
              <a:gd name="connsiteX3" fmla="*/ 2686639 w 5021236"/>
              <a:gd name="connsiteY3" fmla="*/ 2493647 h 5830141"/>
              <a:gd name="connsiteX4" fmla="*/ 3186259 w 5021236"/>
              <a:gd name="connsiteY4" fmla="*/ 372616 h 5830141"/>
              <a:gd name="connsiteX5" fmla="*/ 4694548 w 5021236"/>
              <a:gd name="connsiteY5" fmla="*/ 42679 h 5830141"/>
              <a:gd name="connsiteX6" fmla="*/ 5015060 w 5021236"/>
              <a:gd name="connsiteY6" fmla="*/ 542298 h 5830141"/>
              <a:gd name="connsiteX0" fmla="*/ 0 w 5021236"/>
              <a:gd name="connsiteY0" fmla="*/ 5576212 h 5874933"/>
              <a:gd name="connsiteX1" fmla="*/ 659876 w 5021236"/>
              <a:gd name="connsiteY1" fmla="*/ 5868443 h 5874933"/>
              <a:gd name="connsiteX2" fmla="*/ 2111604 w 5021236"/>
              <a:gd name="connsiteY2" fmla="*/ 5349968 h 5874933"/>
              <a:gd name="connsiteX3" fmla="*/ 2686639 w 5021236"/>
              <a:gd name="connsiteY3" fmla="*/ 2493647 h 5874933"/>
              <a:gd name="connsiteX4" fmla="*/ 3186259 w 5021236"/>
              <a:gd name="connsiteY4" fmla="*/ 372616 h 5874933"/>
              <a:gd name="connsiteX5" fmla="*/ 4694548 w 5021236"/>
              <a:gd name="connsiteY5" fmla="*/ 42679 h 5874933"/>
              <a:gd name="connsiteX6" fmla="*/ 5015060 w 5021236"/>
              <a:gd name="connsiteY6" fmla="*/ 542298 h 5874933"/>
              <a:gd name="connsiteX0" fmla="*/ 0 w 5021236"/>
              <a:gd name="connsiteY0" fmla="*/ 5576212 h 5869247"/>
              <a:gd name="connsiteX1" fmla="*/ 659876 w 5021236"/>
              <a:gd name="connsiteY1" fmla="*/ 5868443 h 5869247"/>
              <a:gd name="connsiteX2" fmla="*/ 2111604 w 5021236"/>
              <a:gd name="connsiteY2" fmla="*/ 5349968 h 5869247"/>
              <a:gd name="connsiteX3" fmla="*/ 2686639 w 5021236"/>
              <a:gd name="connsiteY3" fmla="*/ 2493647 h 5869247"/>
              <a:gd name="connsiteX4" fmla="*/ 3186259 w 5021236"/>
              <a:gd name="connsiteY4" fmla="*/ 372616 h 5869247"/>
              <a:gd name="connsiteX5" fmla="*/ 4694548 w 5021236"/>
              <a:gd name="connsiteY5" fmla="*/ 42679 h 5869247"/>
              <a:gd name="connsiteX6" fmla="*/ 5015060 w 5021236"/>
              <a:gd name="connsiteY6" fmla="*/ 542298 h 5869247"/>
              <a:gd name="connsiteX0" fmla="*/ 0 w 5021236"/>
              <a:gd name="connsiteY0" fmla="*/ 5576212 h 5869247"/>
              <a:gd name="connsiteX1" fmla="*/ 659876 w 5021236"/>
              <a:gd name="connsiteY1" fmla="*/ 5868443 h 5869247"/>
              <a:gd name="connsiteX2" fmla="*/ 2111604 w 5021236"/>
              <a:gd name="connsiteY2" fmla="*/ 5349968 h 5869247"/>
              <a:gd name="connsiteX3" fmla="*/ 2648932 w 5021236"/>
              <a:gd name="connsiteY3" fmla="*/ 2493647 h 5869247"/>
              <a:gd name="connsiteX4" fmla="*/ 3186259 w 5021236"/>
              <a:gd name="connsiteY4" fmla="*/ 372616 h 5869247"/>
              <a:gd name="connsiteX5" fmla="*/ 4694548 w 5021236"/>
              <a:gd name="connsiteY5" fmla="*/ 42679 h 5869247"/>
              <a:gd name="connsiteX6" fmla="*/ 5015060 w 5021236"/>
              <a:gd name="connsiteY6" fmla="*/ 542298 h 5869247"/>
              <a:gd name="connsiteX0" fmla="*/ 0 w 5021236"/>
              <a:gd name="connsiteY0" fmla="*/ 5576212 h 5869247"/>
              <a:gd name="connsiteX1" fmla="*/ 659876 w 5021236"/>
              <a:gd name="connsiteY1" fmla="*/ 5868443 h 5869247"/>
              <a:gd name="connsiteX2" fmla="*/ 2111604 w 5021236"/>
              <a:gd name="connsiteY2" fmla="*/ 5349968 h 5869247"/>
              <a:gd name="connsiteX3" fmla="*/ 2648932 w 5021236"/>
              <a:gd name="connsiteY3" fmla="*/ 2493647 h 5869247"/>
              <a:gd name="connsiteX4" fmla="*/ 3186259 w 5021236"/>
              <a:gd name="connsiteY4" fmla="*/ 372616 h 5869247"/>
              <a:gd name="connsiteX5" fmla="*/ 4694548 w 5021236"/>
              <a:gd name="connsiteY5" fmla="*/ 42679 h 5869247"/>
              <a:gd name="connsiteX6" fmla="*/ 5015060 w 5021236"/>
              <a:gd name="connsiteY6" fmla="*/ 542298 h 586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1236" h="5869247">
                <a:moveTo>
                  <a:pt x="0" y="5576212"/>
                </a:moveTo>
                <a:cubicBezTo>
                  <a:pt x="185394" y="5775746"/>
                  <a:pt x="298515" y="5868443"/>
                  <a:pt x="659876" y="5868443"/>
                </a:cubicBezTo>
                <a:cubicBezTo>
                  <a:pt x="1021237" y="5868443"/>
                  <a:pt x="1780095" y="5912434"/>
                  <a:pt x="2111604" y="5349968"/>
                </a:cubicBezTo>
                <a:cubicBezTo>
                  <a:pt x="2443113" y="4787502"/>
                  <a:pt x="2507530" y="3370340"/>
                  <a:pt x="2648932" y="2493647"/>
                </a:cubicBezTo>
                <a:cubicBezTo>
                  <a:pt x="2790334" y="1616954"/>
                  <a:pt x="2845323" y="781111"/>
                  <a:pt x="3186259" y="372616"/>
                </a:cubicBezTo>
                <a:cubicBezTo>
                  <a:pt x="3527195" y="-35879"/>
                  <a:pt x="4418028" y="-40591"/>
                  <a:pt x="4694548" y="42679"/>
                </a:cubicBezTo>
                <a:cubicBezTo>
                  <a:pt x="4971068" y="125949"/>
                  <a:pt x="5044912" y="272849"/>
                  <a:pt x="5015060" y="542298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24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DE596-1045-49BB-AFB2-EDF841D3A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154763"/>
          </a:xfrm>
        </p:spPr>
        <p:txBody>
          <a:bodyPr/>
          <a:lstStyle/>
          <a:p>
            <a:r>
              <a:rPr lang="en-US" dirty="0"/>
              <a:t>Import geometry file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40CB63-11EB-431E-B454-011601576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37" y="1501703"/>
            <a:ext cx="4953000" cy="28098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0BA259-D53A-47C3-ADA4-213425DD29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" y="6095528"/>
            <a:ext cx="743294" cy="74329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1FE039-FB75-4318-8AB5-D87D934C9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A2AA5E-692F-45DD-AB82-68BEB75B5650}"/>
              </a:ext>
            </a:extLst>
          </p:cNvPr>
          <p:cNvSpPr txBox="1"/>
          <p:nvPr/>
        </p:nvSpPr>
        <p:spPr>
          <a:xfrm>
            <a:off x="-1" y="961198"/>
            <a:ext cx="683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“2D/3D”, “Open sensor location file” Open sensor location file.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DADD0C-B1EC-4A56-9531-83AC881B8DDF}"/>
              </a:ext>
            </a:extLst>
          </p:cNvPr>
          <p:cNvSpPr txBox="1"/>
          <p:nvPr/>
        </p:nvSpPr>
        <p:spPr>
          <a:xfrm>
            <a:off x="6763329" y="1823892"/>
            <a:ext cx="485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geometry file.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67B2D9-0B46-483D-9B17-8312D5262736}"/>
              </a:ext>
            </a:extLst>
          </p:cNvPr>
          <p:cNvSpPr txBox="1"/>
          <p:nvPr/>
        </p:nvSpPr>
        <p:spPr>
          <a:xfrm>
            <a:off x="905163" y="4649555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Confirm number of sensor locations.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DC94711-1264-4651-BBF4-B2F6F56F244E}"/>
              </a:ext>
            </a:extLst>
          </p:cNvPr>
          <p:cNvSpPr/>
          <p:nvPr/>
        </p:nvSpPr>
        <p:spPr>
          <a:xfrm>
            <a:off x="5510358" y="2647084"/>
            <a:ext cx="97155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41CC729B-86F5-47D4-AD22-C68726A3653E}"/>
              </a:ext>
            </a:extLst>
          </p:cNvPr>
          <p:cNvSpPr/>
          <p:nvPr/>
        </p:nvSpPr>
        <p:spPr>
          <a:xfrm rot="9022222">
            <a:off x="5344251" y="5370194"/>
            <a:ext cx="97155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5B6D00-BAB5-A028-47B5-F60318AA8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5634" y="2256936"/>
            <a:ext cx="5190402" cy="32157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2179E48-41F3-877B-BC22-0855584922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0789" y="5163970"/>
            <a:ext cx="3817951" cy="156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217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D261B-8864-4EC6-AFF2-7A59075E4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 geometry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27FAC7-AD64-4522-8D93-6C6B83F98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" y="6095528"/>
            <a:ext cx="743294" cy="74329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1625B-3846-4445-B4FC-72B49C995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B0DC5A-1DEE-4099-9E9A-32AB4F0FD25E}"/>
              </a:ext>
            </a:extLst>
          </p:cNvPr>
          <p:cNvSpPr txBox="1"/>
          <p:nvPr/>
        </p:nvSpPr>
        <p:spPr>
          <a:xfrm>
            <a:off x="265880" y="1299591"/>
            <a:ext cx="404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“2D/3D”, “Show geometry” to show geometry or sensor locations etc. 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EE82ECF-7897-4769-A2A7-E6177F67B7E8}"/>
              </a:ext>
            </a:extLst>
          </p:cNvPr>
          <p:cNvSpPr/>
          <p:nvPr/>
        </p:nvSpPr>
        <p:spPr>
          <a:xfrm rot="5400000">
            <a:off x="1540582" y="2542206"/>
            <a:ext cx="97155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BB8952-53F0-4C2B-9612-18167CB224C5}"/>
              </a:ext>
            </a:extLst>
          </p:cNvPr>
          <p:cNvSpPr txBox="1"/>
          <p:nvPr/>
        </p:nvSpPr>
        <p:spPr>
          <a:xfrm>
            <a:off x="277090" y="3657600"/>
            <a:ext cx="4508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Sensor location, geometry, and/or receiver pairs appear.  Use “View” menu to switch/select elements to be shown.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B94337-CE6A-4C84-893A-46A75DBAB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880" y="4754730"/>
            <a:ext cx="2714625" cy="14287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BE89CD-A5A2-474A-819B-7CD3448CF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5259" y="528964"/>
            <a:ext cx="5026077" cy="29000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5D9FD98-77FF-F2B5-956A-77B80CD695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0515" y="3705535"/>
            <a:ext cx="6629873" cy="304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058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AD3338F-8B79-417C-B319-F8C24B4A8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048" y="2582944"/>
            <a:ext cx="6339952" cy="28786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11111C-46C2-4203-A57D-CC75BB5C8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up bin size of CMP grids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95D993-D03E-4634-8443-C15697BCD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581" y="1608166"/>
            <a:ext cx="4713143" cy="11528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7B7033-8B32-4EA1-AC90-F5E7E20E12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2" y="6095528"/>
            <a:ext cx="743294" cy="74329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759EC1-1231-43E3-BE42-3F4CABB64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9C866-C24E-490A-A84E-F7DBE90A8697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BFA8F2-6992-4C46-8C5C-333DED828BB4}"/>
              </a:ext>
            </a:extLst>
          </p:cNvPr>
          <p:cNvSpPr txBox="1"/>
          <p:nvPr/>
        </p:nvSpPr>
        <p:spPr>
          <a:xfrm>
            <a:off x="99660" y="1114194"/>
            <a:ext cx="537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“2D/3D”, “Set bin size” to set up bin (grid) size. 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E4F1B92-A250-4E0B-8F77-1050AF06721C}"/>
              </a:ext>
            </a:extLst>
          </p:cNvPr>
          <p:cNvSpPr/>
          <p:nvPr/>
        </p:nvSpPr>
        <p:spPr>
          <a:xfrm rot="5400000">
            <a:off x="1956219" y="3030577"/>
            <a:ext cx="97155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9D2CD109-5835-42CD-9289-365CA5180BCD}"/>
              </a:ext>
            </a:extLst>
          </p:cNvPr>
          <p:cNvSpPr/>
          <p:nvPr/>
        </p:nvSpPr>
        <p:spPr>
          <a:xfrm rot="19512213">
            <a:off x="4926991" y="4377957"/>
            <a:ext cx="971550" cy="519111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718BA6-EEEC-435A-A181-A18F38DD2629}"/>
              </a:ext>
            </a:extLst>
          </p:cNvPr>
          <p:cNvSpPr txBox="1"/>
          <p:nvPr/>
        </p:nvSpPr>
        <p:spPr>
          <a:xfrm>
            <a:off x="99660" y="3759779"/>
            <a:ext cx="5377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bin (grid) size and are of processing if necessary.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8E2227-7386-4928-8E44-1E46C57FAF0B}"/>
              </a:ext>
            </a:extLst>
          </p:cNvPr>
          <p:cNvSpPr txBox="1"/>
          <p:nvPr/>
        </p:nvSpPr>
        <p:spPr>
          <a:xfrm>
            <a:off x="6096000" y="1828800"/>
            <a:ext cx="4387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CMP grids do not appear in the case of 2D.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9AA86C2-5A1C-B2EF-9E4A-3D19C2E80C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189" y="4342941"/>
            <a:ext cx="4442845" cy="156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60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1146</Words>
  <Application>Microsoft Office PowerPoint</Application>
  <PresentationFormat>Widescreen</PresentationFormat>
  <Paragraphs>196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Tutorial for ambient noise tomography processing using SeisImager/SW-3D</vt:lpstr>
      <vt:lpstr>Data acquisition</vt:lpstr>
      <vt:lpstr>Import Atom data files </vt:lpstr>
      <vt:lpstr>Import Atom data files </vt:lpstr>
      <vt:lpstr>Common time blocks (CTBs)</vt:lpstr>
      <vt:lpstr>Prepare geometry file (MAM 2D Geometry.txt)</vt:lpstr>
      <vt:lpstr>Import geometry file</vt:lpstr>
      <vt:lpstr>Show geometry</vt:lpstr>
      <vt:lpstr>Set up bin size of CMP grids</vt:lpstr>
      <vt:lpstr>Calculate CMP-SPACs</vt:lpstr>
      <vt:lpstr>Calculate CMP-SPACs</vt:lpstr>
      <vt:lpstr>Show CMP-SPACs by Pickwin</vt:lpstr>
      <vt:lpstr>Show CMP-SPACs by Pickwin</vt:lpstr>
      <vt:lpstr>Calculate dispersion curves</vt:lpstr>
      <vt:lpstr>Calculate dispersion curves</vt:lpstr>
      <vt:lpstr>Show dispersion curves by WaveEq</vt:lpstr>
      <vt:lpstr>Show dispersion curves by WaveEq</vt:lpstr>
      <vt:lpstr>Create an initial velocity model</vt:lpstr>
      <vt:lpstr>Create an initial velocity model</vt:lpstr>
      <vt:lpstr>Show 2D velocity model by GeoPlot</vt:lpstr>
      <vt:lpstr>Apply inversion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Koichi Hayashi</dc:creator>
  <cp:lastModifiedBy>Koichi Hayashi</cp:lastModifiedBy>
  <cp:revision>89</cp:revision>
  <dcterms:created xsi:type="dcterms:W3CDTF">2020-04-16T15:04:21Z</dcterms:created>
  <dcterms:modified xsi:type="dcterms:W3CDTF">2022-10-06T02:32:49Z</dcterms:modified>
</cp:coreProperties>
</file>